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2.xml" ContentType="application/vnd.openxmlformats-officedocument.theme+xml"/>
  <Override PartName="/ppt/slideLayouts/slideLayout217.xml" ContentType="application/vnd.openxmlformats-officedocument.presentationml.slideLayout+xml"/>
  <Override PartName="/ppt/theme/theme1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4.xml" ContentType="application/vnd.openxmlformats-officedocument.theme+xml"/>
  <Override PartName="/ppt/theme/themeOverride2.xml" ContentType="application/vnd.openxmlformats-officedocument.themeOverrid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6.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7.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83" r:id="rId6"/>
    <p:sldMasterId id="2147483798" r:id="rId7"/>
    <p:sldMasterId id="2147483818" r:id="rId8"/>
    <p:sldMasterId id="2147483841" r:id="rId9"/>
    <p:sldMasterId id="2147483864" r:id="rId10"/>
    <p:sldMasterId id="2147483884" r:id="rId11"/>
    <p:sldMasterId id="2147483913" r:id="rId12"/>
    <p:sldMasterId id="2147483926" r:id="rId13"/>
    <p:sldMasterId id="2147483958" r:id="rId14"/>
    <p:sldMasterId id="2147483978" r:id="rId15"/>
    <p:sldMasterId id="2147483995" r:id="rId16"/>
    <p:sldMasterId id="2147483997" r:id="rId17"/>
    <p:sldMasterId id="2147484011" r:id="rId18"/>
    <p:sldMasterId id="2147484031" r:id="rId19"/>
    <p:sldMasterId id="2147484054" r:id="rId20"/>
    <p:sldMasterId id="2147484077" r:id="rId21"/>
  </p:sldMasterIdLst>
  <p:notesMasterIdLst>
    <p:notesMasterId r:id="rId46"/>
  </p:notesMasterIdLst>
  <p:handoutMasterIdLst>
    <p:handoutMasterId r:id="rId47"/>
  </p:handoutMasterIdLst>
  <p:sldIdLst>
    <p:sldId id="443" r:id="rId22"/>
    <p:sldId id="542" r:id="rId23"/>
    <p:sldId id="532" r:id="rId24"/>
    <p:sldId id="491" r:id="rId25"/>
    <p:sldId id="522" r:id="rId26"/>
    <p:sldId id="562" r:id="rId27"/>
    <p:sldId id="570" r:id="rId28"/>
    <p:sldId id="571" r:id="rId29"/>
    <p:sldId id="587" r:id="rId30"/>
    <p:sldId id="572" r:id="rId31"/>
    <p:sldId id="565" r:id="rId32"/>
    <p:sldId id="559" r:id="rId33"/>
    <p:sldId id="563" r:id="rId34"/>
    <p:sldId id="529" r:id="rId35"/>
    <p:sldId id="576" r:id="rId36"/>
    <p:sldId id="499" r:id="rId37"/>
    <p:sldId id="524" r:id="rId38"/>
    <p:sldId id="584" r:id="rId39"/>
    <p:sldId id="580" r:id="rId40"/>
    <p:sldId id="581" r:id="rId41"/>
    <p:sldId id="582" r:id="rId42"/>
    <p:sldId id="583" r:id="rId43"/>
    <p:sldId id="585" r:id="rId44"/>
    <p:sldId id="586" r:id="rId45"/>
  </p:sldIdLst>
  <p:sldSz cx="12188825" cy="6858000"/>
  <p:notesSz cx="6858000" cy="9144000"/>
  <p:defaultText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FE497"/>
    <a:srgbClr val="FFE18B"/>
    <a:srgbClr val="FFDA71"/>
    <a:srgbClr val="FFD253"/>
    <a:srgbClr val="FFBE00"/>
    <a:srgbClr val="FCFCFC"/>
    <a:srgbClr val="FBFBFB"/>
    <a:srgbClr val="8CC6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16" autoAdjust="0"/>
    <p:restoredTop sz="74063" autoAdjust="0"/>
  </p:normalViewPr>
  <p:slideViewPr>
    <p:cSldViewPr snapToGrid="0">
      <p:cViewPr>
        <p:scale>
          <a:sx n="90" d="100"/>
          <a:sy n="90" d="100"/>
        </p:scale>
        <p:origin x="-288" y="216"/>
      </p:cViewPr>
      <p:guideLst>
        <p:guide orient="horz" pos="144"/>
        <p:guide orient="horz" pos="1200"/>
        <p:guide orient="horz" pos="2393"/>
        <p:guide orient="horz" pos="3927"/>
        <p:guide orient="horz" pos="1455"/>
        <p:guide orient="horz" pos="912"/>
        <p:guide orient="horz" pos="2997"/>
        <p:guide pos="3830"/>
        <p:guide pos="327"/>
        <p:guide pos="1190"/>
        <p:guide pos="7350"/>
        <p:guide pos="7118"/>
        <p:guide pos="611"/>
        <p:guide pos="1994"/>
        <p:guide pos="6408"/>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0" d="100"/>
          <a:sy n="70" d="100"/>
        </p:scale>
        <p:origin x="-324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9/25/2012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9/25/2012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3641"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827" indent="-10575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7816"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466" indent="-146724"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4642"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4088" algn="l" defTabSz="913641" rtl="0" eaLnBrk="1" latinLnBrk="0" hangingPunct="1">
      <a:defRPr sz="1200" kern="1200">
        <a:solidFill>
          <a:schemeClr val="tx1"/>
        </a:solidFill>
        <a:latin typeface="+mn-lt"/>
        <a:ea typeface="+mn-ea"/>
        <a:cs typeface="+mn-cs"/>
      </a:defRPr>
    </a:lvl6pPr>
    <a:lvl7pPr marL="2740918" algn="l" defTabSz="913641" rtl="0" eaLnBrk="1" latinLnBrk="0" hangingPunct="1">
      <a:defRPr sz="1200" kern="1200">
        <a:solidFill>
          <a:schemeClr val="tx1"/>
        </a:solidFill>
        <a:latin typeface="+mn-lt"/>
        <a:ea typeface="+mn-ea"/>
        <a:cs typeface="+mn-cs"/>
      </a:defRPr>
    </a:lvl7pPr>
    <a:lvl8pPr marL="3197739" algn="l" defTabSz="913641" rtl="0" eaLnBrk="1" latinLnBrk="0" hangingPunct="1">
      <a:defRPr sz="1200" kern="1200">
        <a:solidFill>
          <a:schemeClr val="tx1"/>
        </a:solidFill>
        <a:latin typeface="+mn-lt"/>
        <a:ea typeface="+mn-ea"/>
        <a:cs typeface="+mn-cs"/>
      </a:defRPr>
    </a:lvl8pPr>
    <a:lvl9pPr marL="3654563" algn="l" defTabSz="9136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55969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DEMO</a:t>
            </a:r>
          </a:p>
          <a:p>
            <a:r>
              <a:rPr lang="en-US" b="1" dirty="0" smtClean="0"/>
              <a:t>Notes:</a:t>
            </a:r>
          </a:p>
          <a:p>
            <a:r>
              <a:rPr lang="en-US" dirty="0" smtClean="0"/>
              <a:t>See</a:t>
            </a:r>
            <a:r>
              <a:rPr lang="en-US" baseline="0" dirty="0" smtClean="0"/>
              <a:t> DEMO-</a:t>
            </a:r>
            <a:r>
              <a:rPr lang="en-US" baseline="0" dirty="0" err="1" smtClean="0"/>
              <a:t>ImagingVMs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4202860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b="1" dirty="0" smtClean="0"/>
              <a:t>Slide Objective:</a:t>
            </a:r>
          </a:p>
          <a:p>
            <a:r>
              <a:rPr lang="en-US" b="0" dirty="0" smtClean="0"/>
              <a:t>Quick</a:t>
            </a:r>
            <a:r>
              <a:rPr lang="en-US" b="0" baseline="0" dirty="0" smtClean="0"/>
              <a:t> reference of use cases for VNET</a:t>
            </a:r>
          </a:p>
          <a:p>
            <a:endParaRPr lang="en-US" b="0" baseline="0" dirty="0" smtClean="0"/>
          </a:p>
          <a:p>
            <a:r>
              <a:rPr lang="en-US" b="1" dirty="0" smtClean="0"/>
              <a:t>Notes:</a:t>
            </a:r>
          </a:p>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228776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r>
              <a:rPr lang="en-US" dirty="0" smtClean="0"/>
              <a:t>Diagram depicting</a:t>
            </a:r>
            <a:r>
              <a:rPr lang="en-US" baseline="0" dirty="0" smtClean="0"/>
              <a:t> virtual machines in the cloud consuming Active Directory services from within the cloud as part of an existing forest. </a:t>
            </a:r>
          </a:p>
          <a:p>
            <a:r>
              <a:rPr lang="en-US" baseline="0" dirty="0" smtClean="0"/>
              <a:t>AD replication will occur over the VPN tunnel.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898036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r>
              <a:rPr lang="en-US" dirty="0" smtClean="0"/>
              <a:t>Deploying multiple cloud services for</a:t>
            </a:r>
            <a:r>
              <a:rPr lang="en-US" baseline="0" dirty="0" smtClean="0"/>
              <a:t> a DC in the cloud </a:t>
            </a:r>
          </a:p>
          <a:p>
            <a:endParaRPr lang="en-US" baseline="0" dirty="0" smtClean="0"/>
          </a:p>
          <a:p>
            <a:r>
              <a:rPr lang="en-US" b="1" baseline="0" dirty="0" smtClean="0"/>
              <a:t>Notes:</a:t>
            </a:r>
            <a:endParaRPr lang="en-US" b="1" dirty="0" smtClean="0"/>
          </a:p>
          <a:p>
            <a:r>
              <a:rPr lang="en-US" dirty="0" smtClean="0"/>
              <a:t>The</a:t>
            </a:r>
            <a:r>
              <a:rPr lang="en-US" baseline="0" dirty="0" smtClean="0"/>
              <a:t> cloud service on the left holds a virtual machine running Active Directory. The DNS server IP address of this particular deployment could be pointing to an on-premise DC if it were part of an existing forest.</a:t>
            </a:r>
          </a:p>
          <a:p>
            <a:endParaRPr lang="en-US" baseline="0" dirty="0" smtClean="0"/>
          </a:p>
          <a:p>
            <a:r>
              <a:rPr lang="en-US" baseline="0" dirty="0" smtClean="0"/>
              <a:t>The cloud service on the right has the deployment DNS servers specify the IP address of the domain controller on the left. When VMs boot up in this cloud service they will inherit this setting and be able to resolve names in the domain – and join the domain.</a:t>
            </a:r>
          </a:p>
          <a:p>
            <a:endParaRPr lang="en-US" baseline="0" dirty="0" smtClean="0"/>
          </a:p>
          <a:p>
            <a:r>
              <a:rPr lang="en-US" baseline="0" dirty="0" smtClean="0"/>
              <a:t>Note: both cloud services are in the same virtual network.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014392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pPr marL="0" marR="0" indent="0" algn="l" defTabSz="913641" rtl="0" eaLnBrk="1" fontAlgn="auto" latinLnBrk="0" hangingPunct="1">
              <a:lnSpc>
                <a:spcPct val="90000"/>
              </a:lnSpc>
              <a:spcBef>
                <a:spcPts val="0"/>
              </a:spcBef>
              <a:spcAft>
                <a:spcPts val="333"/>
              </a:spcAft>
              <a:buClrTx/>
              <a:buSzTx/>
              <a:buFontTx/>
              <a:buNone/>
              <a:tabLst/>
              <a:defRPr/>
            </a:pPr>
            <a:r>
              <a:rPr lang="en-US" b="0" dirty="0" smtClean="0"/>
              <a:t>DEMO</a:t>
            </a:r>
          </a:p>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Notes:</a:t>
            </a:r>
          </a:p>
          <a:p>
            <a:r>
              <a:rPr lang="en-US" dirty="0" smtClean="0"/>
              <a:t>See DEMO-</a:t>
            </a:r>
            <a:r>
              <a:rPr lang="en-US" dirty="0" err="1" smtClean="0"/>
              <a:t>DeployingAD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408696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r>
              <a:rPr lang="en-US" dirty="0" smtClean="0"/>
              <a:t>Management options</a:t>
            </a:r>
            <a:r>
              <a:rPr lang="en-US" baseline="0" dirty="0" smtClean="0"/>
              <a:t> for VMS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227410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21</a:t>
            </a:fld>
            <a:endParaRPr lang="en-US"/>
          </a:p>
        </p:txBody>
      </p:sp>
    </p:spTree>
    <p:extLst>
      <p:ext uri="{BB962C8B-B14F-4D97-AF65-F5344CB8AC3E}">
        <p14:creationId xmlns:p14="http://schemas.microsoft.com/office/powerpoint/2010/main" val="3865619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Objectives:</a:t>
            </a:r>
          </a:p>
          <a:p>
            <a:r>
              <a:rPr lang="en-US" b="0" baseline="0" dirty="0" smtClean="0"/>
              <a:t>DEMO</a:t>
            </a:r>
          </a:p>
          <a:p>
            <a:r>
              <a:rPr lang="en-US" b="1" baseline="0" dirty="0" smtClean="0"/>
              <a:t>Notes:</a:t>
            </a:r>
            <a:r>
              <a:rPr lang="en-US" dirty="0" smtClean="0"/>
              <a:t/>
            </a:r>
            <a:br>
              <a:rPr lang="en-US" dirty="0" smtClean="0"/>
            </a:br>
            <a:r>
              <a:rPr lang="en-US" dirty="0" smtClean="0"/>
              <a:t>See</a:t>
            </a:r>
            <a:r>
              <a:rPr lang="en-US" baseline="0" dirty="0" smtClean="0"/>
              <a:t> DEMO-</a:t>
            </a:r>
            <a:r>
              <a:rPr lang="en-US" baseline="0" dirty="0" err="1" smtClean="0"/>
              <a:t>ScaleUpDown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922260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Summary </a:t>
            </a:r>
            <a:r>
              <a:rPr lang="en-US" smtClean="0"/>
              <a:t>of presentation</a:t>
            </a:r>
            <a:endParaRPr lang="en-US" baseline="0" dirty="0" smtClean="0"/>
          </a:p>
          <a:p>
            <a:endParaRPr lang="en-US" dirty="0" smtClean="0"/>
          </a:p>
          <a:p>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87087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dirty="0" smtClean="0"/>
              <a:t>There</a:t>
            </a:r>
            <a:r>
              <a:rPr lang="en-US" baseline="0" dirty="0" smtClean="0"/>
              <a:t> are essentially two ways of migrating an application to the cloud.</a:t>
            </a:r>
          </a:p>
          <a:p>
            <a:endParaRPr lang="en-US" baseline="0" dirty="0" smtClean="0"/>
          </a:p>
          <a:p>
            <a:r>
              <a:rPr lang="en-US" b="1" baseline="0" dirty="0" smtClean="0"/>
              <a:t>Notes:</a:t>
            </a:r>
          </a:p>
          <a:p>
            <a:r>
              <a:rPr lang="en-US" baseline="0" dirty="0" smtClean="0"/>
              <a:t>The first is to attempt to migrate an entire existing virtual machine. For </a:t>
            </a:r>
            <a:r>
              <a:rPr lang="en-US" baseline="0" dirty="0" err="1" smtClean="0"/>
              <a:t>HyperV</a:t>
            </a:r>
            <a:r>
              <a:rPr lang="en-US" baseline="0" dirty="0" smtClean="0"/>
              <a:t> users this involves uploading the VHD(s) and then configuring a virtual machine to use the disks. </a:t>
            </a:r>
          </a:p>
          <a:p>
            <a:r>
              <a:rPr lang="en-US" baseline="0" dirty="0" smtClean="0"/>
              <a:t>For non-</a:t>
            </a:r>
            <a:r>
              <a:rPr lang="en-US" baseline="0" dirty="0" err="1" smtClean="0"/>
              <a:t>HyperV</a:t>
            </a:r>
            <a:r>
              <a:rPr lang="en-US" baseline="0" dirty="0" smtClean="0"/>
              <a:t> users this means finding a method of converting either their running machine to a VHD OR their current virtualization format to VHD. Many solutions exist to both.</a:t>
            </a:r>
          </a:p>
          <a:p>
            <a:endParaRPr lang="en-US" baseline="0" dirty="0" smtClean="0"/>
          </a:p>
          <a:p>
            <a:r>
              <a:rPr lang="en-US" baseline="0" dirty="0" smtClean="0"/>
              <a:t>The second option comes down to configuring and booting the VM in the cloud directly. Uploading the application and data via Windows Azure storage and configuring the VMs.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51708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endParaRPr lang="en-US" b="1" dirty="0" smtClean="0"/>
          </a:p>
          <a:p>
            <a:r>
              <a:rPr lang="en-US" dirty="0" smtClean="0"/>
              <a:t>In the Windows</a:t>
            </a:r>
            <a:r>
              <a:rPr lang="en-US" baseline="0" dirty="0" smtClean="0"/>
              <a:t> Azure management portal there are two methods of creating a VM.</a:t>
            </a:r>
          </a:p>
          <a:p>
            <a:endParaRPr lang="en-US" baseline="0" dirty="0" smtClean="0"/>
          </a:p>
          <a:p>
            <a:r>
              <a:rPr lang="en-US" b="1" baseline="0" dirty="0" smtClean="0"/>
              <a:t>Notes:</a:t>
            </a:r>
          </a:p>
          <a:p>
            <a:pPr marL="228600" indent="-228600">
              <a:buAutoNum type="arabicParenR"/>
            </a:pPr>
            <a:r>
              <a:rPr lang="en-US" baseline="0" dirty="0" smtClean="0"/>
              <a:t>Quick create always creates a new cloud service but it does not display the cloud service. Each time this wizard is used a cloud service with a single VM will be created.</a:t>
            </a:r>
          </a:p>
          <a:p>
            <a:pPr marL="228600" indent="-228600">
              <a:buAutoNum type="arabicParenR"/>
            </a:pPr>
            <a:endParaRPr lang="en-US" baseline="0" dirty="0" smtClean="0"/>
          </a:p>
          <a:p>
            <a:pPr marL="228600" indent="-228600">
              <a:buAutoNum type="arabicParenR"/>
            </a:pPr>
            <a:r>
              <a:rPr lang="en-US" baseline="0" dirty="0" smtClean="0"/>
              <a:t>Gallery method gives the option of creating a </a:t>
            </a:r>
            <a:r>
              <a:rPr lang="en-US" b="1" baseline="0" dirty="0" smtClean="0"/>
              <a:t>Stand Alone </a:t>
            </a:r>
            <a:r>
              <a:rPr lang="en-US" baseline="0" dirty="0" smtClean="0"/>
              <a:t>VM or the option to </a:t>
            </a:r>
            <a:r>
              <a:rPr lang="en-US" b="1" baseline="0" dirty="0" smtClean="0"/>
              <a:t>Connect to an existing VM</a:t>
            </a:r>
            <a:r>
              <a:rPr lang="en-US" baseline="0" dirty="0" smtClean="0"/>
              <a:t>.</a:t>
            </a:r>
          </a:p>
          <a:p>
            <a:pPr marL="441427" lvl="1" indent="-228600">
              <a:buAutoNum type="arabicParenR"/>
            </a:pPr>
            <a:r>
              <a:rPr lang="en-US" baseline="0" dirty="0" smtClean="0"/>
              <a:t>Stand alone VM gives similar behavior to Quick Create. A new cloud service will be created with the new VM being the sole occupant.</a:t>
            </a:r>
          </a:p>
          <a:p>
            <a:pPr marL="441427" lvl="1" indent="-228600">
              <a:buAutoNum type="arabicParenR"/>
            </a:pPr>
            <a:r>
              <a:rPr lang="en-US" baseline="0" dirty="0" smtClean="0"/>
              <a:t>Connect to an existing VM allows you to add a single VM to an existing cloud service.</a:t>
            </a:r>
          </a:p>
          <a:p>
            <a:pPr marL="212827" lvl="1" indent="0">
              <a:buFontTx/>
              <a:buNone/>
            </a:pPr>
            <a:endParaRPr lang="en-US" baseline="0" dirty="0" smtClean="0"/>
          </a:p>
          <a:p>
            <a:pPr marL="0" lvl="0" indent="0">
              <a:buFontTx/>
              <a:buNone/>
            </a:pPr>
            <a:r>
              <a:rPr lang="en-US" baseline="0" dirty="0" smtClean="0"/>
              <a:t>All VMs within the same cloud service can directly communicate with each other over the network. If they are not deployed inside of a virtual network they will also have name resolution by default with Windows Azure provided DNS. If deployed into a VNET the requirement is shifted to the user to provide name resolution.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42569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Demo</a:t>
            </a:r>
          </a:p>
          <a:p>
            <a:r>
              <a:rPr lang="en-US" b="1" dirty="0" smtClean="0"/>
              <a:t>Notes:</a:t>
            </a:r>
          </a:p>
          <a:p>
            <a:r>
              <a:rPr lang="en-US" dirty="0" smtClean="0"/>
              <a:t>See</a:t>
            </a:r>
            <a:r>
              <a:rPr lang="en-US" baseline="0" dirty="0" smtClean="0"/>
              <a:t> demo script DEMO-</a:t>
            </a:r>
            <a:r>
              <a:rPr lang="en-US" baseline="0" dirty="0" err="1" smtClean="0"/>
              <a:t>MigratingWebFarm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077296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Explain nuances of migrating VMs</a:t>
            </a:r>
          </a:p>
          <a:p>
            <a:endParaRPr lang="en-US" dirty="0" smtClean="0"/>
          </a:p>
          <a:p>
            <a:r>
              <a:rPr lang="en-US" b="1" dirty="0" smtClean="0"/>
              <a:t>Notes:</a:t>
            </a:r>
          </a:p>
          <a:p>
            <a:r>
              <a:rPr lang="en-US" dirty="0" smtClean="0"/>
              <a:t>Dynamic Disks are not supported directly</a:t>
            </a:r>
            <a:r>
              <a:rPr lang="en-US" baseline="0" dirty="0" smtClean="0"/>
              <a:t> in the cloud. Before uploading a dynamic disk it will have to be converted into a fixed disk.</a:t>
            </a:r>
          </a:p>
          <a:p>
            <a:endParaRPr lang="en-US" baseline="0" dirty="0" smtClean="0"/>
          </a:p>
          <a:p>
            <a:r>
              <a:rPr lang="en-US" baseline="0" dirty="0" smtClean="0"/>
              <a:t>CSUpload.exe supports converting the dynamic disk to fixed on upload. The benefit is unused blocks are not uploaded so it is a more efficient/optimized upload.</a:t>
            </a:r>
          </a:p>
          <a:p>
            <a:r>
              <a:rPr lang="en-US" baseline="0" dirty="0" smtClean="0"/>
              <a:t>CSUpload.exe also supports resuming a failed transfer.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13379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This animation</a:t>
            </a:r>
            <a:r>
              <a:rPr lang="en-US" baseline="0" dirty="0" smtClean="0"/>
              <a:t> is a simple example of the steps needed to migrate a VM running in </a:t>
            </a:r>
            <a:r>
              <a:rPr lang="en-US" baseline="0" dirty="0" err="1" smtClean="0"/>
              <a:t>HyperV</a:t>
            </a:r>
            <a:r>
              <a:rPr lang="en-US" baseline="0" dirty="0" smtClean="0"/>
              <a:t> on premises to Windows Azure.</a:t>
            </a:r>
          </a:p>
          <a:p>
            <a:endParaRPr lang="en-US" baseline="0" dirty="0" smtClean="0"/>
          </a:p>
          <a:p>
            <a:r>
              <a:rPr lang="en-US" b="1" baseline="0" dirty="0" smtClean="0"/>
              <a:t>Notes:</a:t>
            </a:r>
          </a:p>
          <a:p>
            <a:r>
              <a:rPr lang="en-US" baseline="0" dirty="0" smtClean="0"/>
              <a:t>The reason for the adjustment in drive letters is the Windows Azure VM exposes the local server physical storage as the D: drive on Windows. This location should be considered temporary because it is not backed by Windows Azure storage. Since the D: is taken VMs that are currently using the D: drive will need to be adjusted on upload.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57598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Show how you can</a:t>
            </a:r>
            <a:r>
              <a:rPr lang="en-US" b="0" baseline="0" dirty="0" smtClean="0"/>
              <a:t> migrate a virtual machine with System Center App Controller</a:t>
            </a:r>
          </a:p>
          <a:p>
            <a:endParaRPr lang="en-US" b="0" baseline="0" dirty="0" smtClean="0"/>
          </a:p>
          <a:p>
            <a:r>
              <a:rPr lang="en-US" b="1" baseline="0" dirty="0" smtClean="0"/>
              <a:t>Notes:</a:t>
            </a:r>
          </a:p>
          <a:p>
            <a:r>
              <a:rPr lang="en-US" b="0" baseline="0" dirty="0" smtClean="0"/>
              <a:t>Use </a:t>
            </a:r>
            <a:r>
              <a:rPr lang="en-US" b="0" baseline="0" dirty="0" smtClean="0"/>
              <a:t>DEMO-</a:t>
            </a:r>
            <a:r>
              <a:rPr lang="en-US" b="0" baseline="0" dirty="0" err="1" smtClean="0"/>
              <a:t>MigrateVMAppController</a:t>
            </a:r>
            <a:r>
              <a:rPr lang="en-US" b="0" baseline="0" smtClean="0"/>
              <a:t> (Click Through)</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757653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DEMO</a:t>
            </a:r>
          </a:p>
          <a:p>
            <a:r>
              <a:rPr lang="en-US" b="1" dirty="0" smtClean="0"/>
              <a:t>Notes:</a:t>
            </a:r>
          </a:p>
          <a:p>
            <a:r>
              <a:rPr lang="en-US" dirty="0" smtClean="0"/>
              <a:t>See DEMO-</a:t>
            </a:r>
            <a:r>
              <a:rPr lang="en-US" dirty="0" err="1" smtClean="0"/>
              <a:t>UsingCSUpload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746955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p>
          <a:p>
            <a:pPr marL="0" marR="0" indent="0" algn="l" defTabSz="913641" rtl="0" eaLnBrk="1" fontAlgn="auto" latinLnBrk="0" hangingPunct="1">
              <a:lnSpc>
                <a:spcPct val="90000"/>
              </a:lnSpc>
              <a:spcBef>
                <a:spcPts val="0"/>
              </a:spcBef>
              <a:spcAft>
                <a:spcPts val="333"/>
              </a:spcAft>
              <a:buClrTx/>
              <a:buSzTx/>
              <a:buFontTx/>
              <a:buNone/>
              <a:tabLst/>
              <a:defRPr/>
            </a:pPr>
            <a:r>
              <a:rPr lang="en-US" b="0" baseline="0" dirty="0" smtClean="0"/>
              <a:t>Explain how to create an image in the cloud</a:t>
            </a:r>
          </a:p>
          <a:p>
            <a:pPr marL="0" marR="0" indent="0" algn="l" defTabSz="913641" rtl="0" eaLnBrk="1" fontAlgn="auto" latinLnBrk="0" hangingPunct="1">
              <a:lnSpc>
                <a:spcPct val="90000"/>
              </a:lnSpc>
              <a:spcBef>
                <a:spcPts val="0"/>
              </a:spcBef>
              <a:spcAft>
                <a:spcPts val="333"/>
              </a:spcAft>
              <a:buClrTx/>
              <a:buSzTx/>
              <a:buFontTx/>
              <a:buNone/>
              <a:tabLst/>
              <a:defRPr/>
            </a:pPr>
            <a:endParaRPr lang="en-US" b="0" baseline="0" dirty="0" smtClean="0"/>
          </a:p>
          <a:p>
            <a:pPr marL="0" marR="0" indent="0" algn="l" defTabSz="913641" rtl="0" eaLnBrk="1" fontAlgn="auto" latinLnBrk="0" hangingPunct="1">
              <a:lnSpc>
                <a:spcPct val="90000"/>
              </a:lnSpc>
              <a:spcBef>
                <a:spcPts val="0"/>
              </a:spcBef>
              <a:spcAft>
                <a:spcPts val="333"/>
              </a:spcAft>
              <a:buClrTx/>
              <a:buSzTx/>
              <a:buFontTx/>
              <a:buNone/>
              <a:tabLst/>
              <a:defRPr/>
            </a:pPr>
            <a:r>
              <a:rPr lang="en-US" b="1" baseline="0" dirty="0" smtClean="0"/>
              <a:t>Notes:</a:t>
            </a:r>
            <a:endParaRPr lang="en-US" b="1" dirty="0" smtClean="0"/>
          </a:p>
          <a:p>
            <a:r>
              <a:rPr lang="en-US" dirty="0" smtClean="0"/>
              <a:t>This use case is about using the capture feature of </a:t>
            </a:r>
            <a:r>
              <a:rPr lang="en-US" dirty="0" err="1" smtClean="0"/>
              <a:t>IaaS</a:t>
            </a:r>
            <a:r>
              <a:rPr lang="en-US" baseline="0" dirty="0" smtClean="0"/>
              <a:t> to create OS images. The first part you start with a base </a:t>
            </a:r>
            <a:r>
              <a:rPr lang="en-US" baseline="0" dirty="0" err="1" smtClean="0"/>
              <a:t>vhd</a:t>
            </a:r>
            <a:r>
              <a:rPr lang="en-US" baseline="0" dirty="0" smtClean="0"/>
              <a:t>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276230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9.wdp"/></Relationships>
</file>

<file path=ppt/slideLayouts/_rels/slideLayout1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32.png"/><Relationship Id="rId5" Type="http://schemas.openxmlformats.org/officeDocument/2006/relationships/image" Target="../media/image34.png"/><Relationship Id="rId4" Type="http://schemas.microsoft.com/office/2007/relationships/hdphoto" Target="../media/hdphoto9.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39.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0.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8.xml"/><Relationship Id="rId5" Type="http://schemas.microsoft.com/office/2007/relationships/hdphoto" Target="../media/hdphoto2.wdp"/><Relationship Id="rId4"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8" Type="http://schemas.openxmlformats.org/officeDocument/2006/relationships/image" Target="../media/image42.png"/><Relationship Id="rId13" Type="http://schemas.microsoft.com/office/2007/relationships/hdphoto" Target="../media/hdphoto11.wdp"/><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image" Target="../media/image44.jpg"/><Relationship Id="rId1" Type="http://schemas.openxmlformats.org/officeDocument/2006/relationships/slideMaster" Target="../slideMasters/slideMaster8.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35.png"/><Relationship Id="rId4" Type="http://schemas.microsoft.com/office/2007/relationships/hdphoto" Target="../media/hdphoto10.wdp"/><Relationship Id="rId9" Type="http://schemas.openxmlformats.org/officeDocument/2006/relationships/image" Target="../media/image49.png"/><Relationship Id="rId14" Type="http://schemas.openxmlformats.org/officeDocument/2006/relationships/image" Target="../media/image52.png"/></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7.png"/><Relationship Id="rId3" Type="http://schemas.openxmlformats.org/officeDocument/2006/relationships/image" Target="../media/image45.png"/><Relationship Id="rId7" Type="http://schemas.openxmlformats.org/officeDocument/2006/relationships/image" Target="../media/image35.png"/><Relationship Id="rId12" Type="http://schemas.openxmlformats.org/officeDocument/2006/relationships/image" Target="../media/image46.png"/><Relationship Id="rId2" Type="http://schemas.openxmlformats.org/officeDocument/2006/relationships/image" Target="../media/image53.jpg"/><Relationship Id="rId1" Type="http://schemas.openxmlformats.org/officeDocument/2006/relationships/slideMaster" Target="../slideMasters/slideMaster8.xml"/><Relationship Id="rId6" Type="http://schemas.openxmlformats.org/officeDocument/2006/relationships/image" Target="../media/image42.png"/><Relationship Id="rId11" Type="http://schemas.openxmlformats.org/officeDocument/2006/relationships/image" Target="../media/image54.png"/><Relationship Id="rId5" Type="http://schemas.openxmlformats.org/officeDocument/2006/relationships/image" Target="../media/image48.png"/><Relationship Id="rId10" Type="http://schemas.microsoft.com/office/2007/relationships/hdphoto" Target="../media/hdphoto11.wdp"/><Relationship Id="rId4" Type="http://schemas.microsoft.com/office/2007/relationships/hdphoto" Target="../media/hdphoto10.wdp"/><Relationship Id="rId9" Type="http://schemas.openxmlformats.org/officeDocument/2006/relationships/image" Target="../media/image51.png"/><Relationship Id="rId14" Type="http://schemas.openxmlformats.org/officeDocument/2006/relationships/image" Target="../media/image49.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6.xml"/><Relationship Id="rId4" Type="http://schemas.microsoft.com/office/2007/relationships/hdphoto" Target="../media/hdphoto4.wdp"/></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6.xml"/><Relationship Id="rId4" Type="http://schemas.microsoft.com/office/2007/relationships/hdphoto" Target="../media/hdphoto5.wdp"/></Relationships>
</file>

<file path=ppt/slideLayouts/_rels/slideLayout2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 Id="rId5" Type="http://schemas.microsoft.com/office/2007/relationships/hdphoto" Target="../media/hdphoto6.wdp"/><Relationship Id="rId4" Type="http://schemas.openxmlformats.org/officeDocument/2006/relationships/image" Target="../media/image15.png"/></Relationships>
</file>

<file path=ppt/slideLayouts/_rels/slideLayout2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6.xml"/><Relationship Id="rId4" Type="http://schemas.microsoft.com/office/2007/relationships/hdphoto" Target="../media/hdphoto7.wdp"/></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16.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4.wdp"/></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7.xml"/><Relationship Id="rId4" Type="http://schemas.microsoft.com/office/2007/relationships/hdphoto" Target="../media/hdphoto5.wdp"/></Relationships>
</file>

<file path=ppt/slideLayouts/_rels/slideLayout2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 Id="rId5" Type="http://schemas.microsoft.com/office/2007/relationships/hdphoto" Target="../media/hdphoto6.wdp"/><Relationship Id="rId4" Type="http://schemas.openxmlformats.org/officeDocument/2006/relationships/image" Target="../media/image15.png"/></Relationships>
</file>

<file path=ppt/slideLayouts/_rels/slideLayout2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7.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1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5.wdp"/></Relationships>
</file>

<file path=ppt/slideLayouts/_rels/slideLayout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 Id="rId5" Type="http://schemas.microsoft.com/office/2007/relationships/hdphoto" Target="../media/hdphoto6.wdp"/><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7.wdp"/></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4.wdp"/></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 Id="rId5" Type="http://schemas.microsoft.com/office/2007/relationships/hdphoto" Target="../media/hdphoto6.wdp"/><Relationship Id="rId4"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918" y="4887236"/>
            <a:ext cx="956492" cy="93910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411" t="5974" r="30263" b="6304"/>
          <a:stretch/>
        </p:blipFill>
        <p:spPr bwMode="black">
          <a:xfrm>
            <a:off x="2737313" y="3292657"/>
            <a:ext cx="889684" cy="113313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090" y="3281643"/>
            <a:ext cx="1163080" cy="1141932"/>
          </a:xfrm>
          <a:prstGeom prst="rect">
            <a:avLst/>
          </a:prstGeom>
        </p:spPr>
      </p:pic>
      <p:sp>
        <p:nvSpPr>
          <p:cNvPr id="17" name="Arrow Bar"/>
          <p:cNvSpPr/>
          <p:nvPr/>
        </p:nvSpPr>
        <p:spPr bwMode="auto">
          <a:xfrm>
            <a:off x="11349320" y="3183213"/>
            <a:ext cx="50202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pic>
        <p:nvPicPr>
          <p:cNvPr id="21" name="TechEd Logo"/>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1891686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6085" y="3314503"/>
            <a:ext cx="1055318" cy="103613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491" y="4860859"/>
            <a:ext cx="1063912" cy="1044568"/>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1511" y="3312729"/>
            <a:ext cx="947396" cy="1070959"/>
          </a:xfrm>
          <a:prstGeom prst="rect">
            <a:avLst/>
          </a:prstGeom>
        </p:spPr>
      </p:pic>
      <p:sp>
        <p:nvSpPr>
          <p:cNvPr id="17" name="Arrow Bar"/>
          <p:cNvSpPr/>
          <p:nvPr/>
        </p:nvSpPr>
        <p:spPr bwMode="auto">
          <a:xfrm>
            <a:off x="11349320" y="3183213"/>
            <a:ext cx="502023" cy="282313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sp>
        <p:nvSpPr>
          <p:cNvPr id="21" name="TextBox 20"/>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989891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black">
          <a:xfrm>
            <a:off x="1179949" y="3535289"/>
            <a:ext cx="1043066" cy="62583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491" y="4860859"/>
            <a:ext cx="1063912" cy="1044568"/>
          </a:xfrm>
          <a:prstGeom prst="rect">
            <a:avLst/>
          </a:prstGeom>
        </p:spPr>
      </p:pic>
      <p:pic>
        <p:nvPicPr>
          <p:cNvPr id="18"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1637" y="3436893"/>
            <a:ext cx="970748" cy="822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sp>
        <p:nvSpPr>
          <p:cNvPr id="21" name="Arrow Bar"/>
          <p:cNvSpPr/>
          <p:nvPr/>
        </p:nvSpPr>
        <p:spPr bwMode="auto">
          <a:xfrm>
            <a:off x="11349320" y="3183213"/>
            <a:ext cx="502023" cy="28231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TextBox 21"/>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490825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3"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4" name="Left Mask"/>
          <p:cNvSpPr/>
          <p:nvPr/>
        </p:nvSpPr>
        <p:spPr bwMode="auto">
          <a:xfrm>
            <a:off x="0"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5"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27"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1"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317" y="1742495"/>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p:nvSpPr>
        <p:spPr bwMode="auto">
          <a:xfrm>
            <a:off x="11172827" y="1630804"/>
            <a:ext cx="10159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0" name="Title 1"/>
          <p:cNvSpPr>
            <a:spLocks noGrp="1"/>
          </p:cNvSpPr>
          <p:nvPr>
            <p:ph type="ctrTitle"/>
          </p:nvPr>
        </p:nvSpPr>
        <p:spPr>
          <a:xfrm>
            <a:off x="4181452" y="3231975"/>
            <a:ext cx="6718301"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4181454" y="5029203"/>
            <a:ext cx="6870702"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p:nvSpPr>
        <p:spPr bwMode="auto">
          <a:xfrm>
            <a:off x="2" y="6010276"/>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7" name="Rectangle 56"/>
          <p:cNvSpPr/>
          <p:nvPr/>
        </p:nvSpPr>
        <p:spPr bwMode="auto">
          <a:xfrm>
            <a:off x="2514071"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8" name="Rectangle 5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0" name="Rectangle 59"/>
          <p:cNvSpPr/>
          <p:nvPr/>
        </p:nvSpPr>
        <p:spPr bwMode="auto">
          <a:xfrm>
            <a:off x="1016509" y="3185267"/>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4918" y="4887236"/>
            <a:ext cx="956492" cy="939101"/>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l="28411" t="5974" r="30263" b="6304"/>
          <a:stretch/>
        </p:blipFill>
        <p:spPr bwMode="black">
          <a:xfrm>
            <a:off x="2737313" y="3292657"/>
            <a:ext cx="889684" cy="1133131"/>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4090" y="3281643"/>
            <a:ext cx="1163080" cy="1141932"/>
          </a:xfrm>
          <a:prstGeom prst="rect">
            <a:avLst/>
          </a:prstGeom>
        </p:spPr>
      </p:pic>
      <p:sp>
        <p:nvSpPr>
          <p:cNvPr id="65" name="Rectangle 64"/>
          <p:cNvSpPr/>
          <p:nvPr/>
        </p:nvSpPr>
        <p:spPr bwMode="auto">
          <a:xfrm>
            <a:off x="2514071" y="4693844"/>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1511" y="4821306"/>
            <a:ext cx="947396" cy="1070959"/>
          </a:xfrm>
          <a:prstGeom prst="rect">
            <a:avLst/>
          </a:prstGeom>
        </p:spPr>
      </p:pic>
      <p:sp>
        <p:nvSpPr>
          <p:cNvPr id="68" name="Arrow Bar"/>
          <p:cNvSpPr/>
          <p:nvPr/>
        </p:nvSpPr>
        <p:spPr bwMode="auto">
          <a:xfrm>
            <a:off x="11349320" y="3183213"/>
            <a:ext cx="50202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9" name="TextBox 68"/>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234317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p:nvSpPr>
        <p:spPr bwMode="auto">
          <a:xfrm>
            <a:off x="0"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317" y="1742495"/>
            <a:ext cx="2067006"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p:nvGrpSpPr>
        <p:grpSpPr>
          <a:xfrm>
            <a:off x="1016509" y="3185267"/>
            <a:ext cx="1325880"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Orange Tile"/>
          <p:cNvGrpSpPr/>
          <p:nvPr/>
        </p:nvGrpSpPr>
        <p:grpSpPr>
          <a:xfrm>
            <a:off x="2514071" y="3185267"/>
            <a:ext cx="1325880"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Teal Tile"/>
          <p:cNvGrpSpPr/>
          <p:nvPr/>
        </p:nvGrpSpPr>
        <p:grpSpPr>
          <a:xfrm>
            <a:off x="1016509" y="4682828"/>
            <a:ext cx="1325880"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een Tile"/>
          <p:cNvGrpSpPr/>
          <p:nvPr/>
        </p:nvGrpSpPr>
        <p:grpSpPr>
          <a:xfrm>
            <a:off x="2514071" y="4682828"/>
            <a:ext cx="1325880"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43" name="Top Mask"/>
          <p:cNvSpPr/>
          <p:nvPr/>
        </p:nvSpPr>
        <p:spPr bwMode="auto">
          <a:xfrm>
            <a:off x="0" y="1"/>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p:nvSpPr>
        <p:spPr bwMode="auto">
          <a:xfrm>
            <a:off x="11172827" y="1630804"/>
            <a:ext cx="10159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1452" y="3231975"/>
            <a:ext cx="6718301"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181454" y="5029203"/>
            <a:ext cx="6870702"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p:nvSpPr>
        <p:spPr bwMode="auto">
          <a:xfrm>
            <a:off x="2" y="6010276"/>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40" name="Picture 39"/>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15045585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96955487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1" name="Rectangle 10"/>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2" name="Rectangle 11"/>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3" name="Rectangle 12"/>
          <p:cNvSpPr/>
          <p:nvPr/>
        </p:nvSpPr>
        <p:spPr bwMode="auto">
          <a:xfrm>
            <a:off x="2514071"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7759" y="3519526"/>
            <a:ext cx="2164976" cy="2125612"/>
          </a:xfrm>
          <a:prstGeom prst="rect">
            <a:avLst/>
          </a:prstGeom>
        </p:spPr>
      </p:pic>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6707" t="18131" r="23736" b="9074"/>
          <a:stretch/>
        </p:blipFill>
        <p:spPr bwMode="black">
          <a:xfrm>
            <a:off x="1223684" y="3536578"/>
            <a:ext cx="2380129" cy="2097743"/>
          </a:xfrm>
          <a:prstGeom prst="rect">
            <a:avLst/>
          </a:prstGeom>
        </p:spPr>
      </p:pic>
    </p:spTree>
    <p:extLst>
      <p:ext uri="{BB962C8B-B14F-4D97-AF65-F5344CB8AC3E}">
        <p14:creationId xmlns:p14="http://schemas.microsoft.com/office/powerpoint/2010/main" val="2569098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0855" y="3516372"/>
            <a:ext cx="2291021" cy="2249365"/>
          </a:xfrm>
          <a:prstGeom prst="rect">
            <a:avLst/>
          </a:prstGeom>
        </p:spPr>
      </p:pic>
    </p:spTree>
    <p:extLst>
      <p:ext uri="{BB962C8B-B14F-4D97-AF65-F5344CB8AC3E}">
        <p14:creationId xmlns:p14="http://schemas.microsoft.com/office/powerpoint/2010/main" val="4212142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942" y="3404213"/>
            <a:ext cx="2556571" cy="2510089"/>
          </a:xfrm>
          <a:prstGeom prst="rect">
            <a:avLst/>
          </a:prstGeom>
        </p:spPr>
      </p:pic>
    </p:spTree>
    <p:extLst>
      <p:ext uri="{BB962C8B-B14F-4D97-AF65-F5344CB8AC3E}">
        <p14:creationId xmlns:p14="http://schemas.microsoft.com/office/powerpoint/2010/main" val="3753482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black">
          <a:xfrm>
            <a:off x="399134" y="3455895"/>
            <a:ext cx="4101357" cy="2460812"/>
          </a:xfrm>
          <a:prstGeom prst="rect">
            <a:avLst/>
          </a:prstGeom>
        </p:spPr>
      </p:pic>
    </p:spTree>
    <p:extLst>
      <p:ext uri="{BB962C8B-B14F-4D97-AF65-F5344CB8AC3E}">
        <p14:creationId xmlns:p14="http://schemas.microsoft.com/office/powerpoint/2010/main" val="928254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140" indent="-284140">
              <a:buFont typeface="Wingdings" pitchFamily="2" charset="2"/>
              <a:buChar char=""/>
              <a:defRPr sz="4000"/>
            </a:lvl1pPr>
            <a:lvl2pPr marL="517483" indent="-233344">
              <a:buFont typeface="Wingdings" pitchFamily="2" charset="2"/>
              <a:buChar char=""/>
              <a:defRPr>
                <a:latin typeface="+mn-lt"/>
              </a:defRPr>
            </a:lvl2pPr>
            <a:lvl3pPr marL="741301" indent="-223819">
              <a:buFont typeface="Wingdings" pitchFamily="2" charset="2"/>
              <a:buChar char=""/>
              <a:tabLst/>
              <a:defRPr>
                <a:latin typeface="+mn-lt"/>
              </a:defRPr>
            </a:lvl3pPr>
            <a:lvl4pPr marL="914323" indent="-173024">
              <a:buFont typeface="Wingdings" pitchFamily="2" charset="2"/>
              <a:buChar char=""/>
              <a:defRPr>
                <a:latin typeface="+mn-lt"/>
              </a:defRPr>
            </a:lvl4pPr>
            <a:lvl5pPr marL="1087347" indent="-17302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60208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1"/>
            <a:ext cx="11149013"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55" indent="0">
              <a:buNone/>
              <a:defRPr sz="2000">
                <a:gradFill>
                  <a:gsLst>
                    <a:gs pos="100000">
                      <a:schemeClr val="tx1"/>
                    </a:gs>
                    <a:gs pos="6000">
                      <a:schemeClr val="tx1"/>
                    </a:gs>
                  </a:gsLst>
                  <a:lin ang="5400000" scaled="0"/>
                </a:gradFill>
              </a:defRPr>
            </a:lvl3pPr>
            <a:lvl4pPr marL="457161" indent="0">
              <a:buNone/>
              <a:defRPr sz="2000">
                <a:gradFill>
                  <a:gsLst>
                    <a:gs pos="100000">
                      <a:schemeClr val="tx1"/>
                    </a:gs>
                    <a:gs pos="6000">
                      <a:schemeClr val="tx1"/>
                    </a:gs>
                  </a:gsLst>
                  <a:lin ang="5400000" scaled="0"/>
                </a:gradFill>
              </a:defRPr>
            </a:lvl4pPr>
            <a:lvl5pPr marL="693680"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283427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1"/>
            <a:ext cx="11149013" cy="1975927"/>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55" indent="0">
              <a:buNone/>
              <a:defRPr sz="2000">
                <a:gradFill>
                  <a:gsLst>
                    <a:gs pos="100000">
                      <a:schemeClr val="tx1"/>
                    </a:gs>
                    <a:gs pos="0">
                      <a:schemeClr val="tx1"/>
                    </a:gs>
                  </a:gsLst>
                  <a:lin ang="5400000" scaled="0"/>
                </a:gradFill>
              </a:defRPr>
            </a:lvl3pPr>
            <a:lvl4pPr marL="457161" indent="0">
              <a:buNone/>
              <a:defRPr sz="2000">
                <a:gradFill>
                  <a:gsLst>
                    <a:gs pos="100000">
                      <a:schemeClr val="tx1"/>
                    </a:gs>
                    <a:gs pos="0">
                      <a:schemeClr val="tx1"/>
                    </a:gs>
                  </a:gsLst>
                  <a:lin ang="5400000" scaled="0"/>
                </a:gradFill>
              </a:defRPr>
            </a:lvl4pPr>
            <a:lvl5pPr marL="693680"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693974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gradFill>
                  <a:gsLst>
                    <a:gs pos="1250">
                      <a:schemeClr val="tx1"/>
                    </a:gs>
                    <a:gs pos="100000">
                      <a:schemeClr val="tx1"/>
                    </a:gs>
                  </a:gsLst>
                  <a:lin ang="5400000" scaled="0"/>
                </a:gradFill>
                <a:latin typeface="+mj-lt"/>
                <a:ea typeface="+mn-ea"/>
                <a:cs typeface="+mn-cs"/>
              </a:defRPr>
            </a:lvl1pPr>
            <a:lvl2pPr marL="634948" indent="-342871">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528" indent="-342871">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615" indent="-342871">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400" indent="-342871">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24082472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38030912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07291436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830551540"/>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48"/>
            <a:ext cx="1681921" cy="195501"/>
          </a:xfrm>
          <a:prstGeom prst="rect">
            <a:avLst/>
          </a:prstGeom>
        </p:spPr>
      </p:pic>
      <p:pic>
        <p:nvPicPr>
          <p:cNvPr id="3" name="Picture 2"/>
          <p:cNvPicPr>
            <a:picLocks noChangeAspect="1"/>
          </p:cNvPicPr>
          <p:nvPr userDrawn="1"/>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29268998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2"/>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7" tIns="45717" rIns="45717" bIns="45717"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306125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9130552" y="5358066"/>
            <a:ext cx="641137" cy="3236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50000"/>
          <a:stretch/>
        </p:blipFill>
        <p:spPr>
          <a:xfrm>
            <a:off x="335532" y="6132408"/>
            <a:ext cx="1478056" cy="72559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6418" r="24915" b="4055"/>
          <a:stretch/>
        </p:blipFill>
        <p:spPr>
          <a:xfrm>
            <a:off x="4226127" y="4463043"/>
            <a:ext cx="1113975" cy="1317695"/>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25426" r="27183" b="38978"/>
          <a:stretch/>
        </p:blipFill>
        <p:spPr>
          <a:xfrm>
            <a:off x="5950729" y="6096498"/>
            <a:ext cx="985666" cy="76150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1415" y="2973724"/>
            <a:ext cx="2760202" cy="2710019"/>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24061" t="4833" r="26116"/>
          <a:stretch/>
        </p:blipFill>
        <p:spPr>
          <a:xfrm>
            <a:off x="10912521" y="2862283"/>
            <a:ext cx="1052135" cy="1205812"/>
          </a:xfrm>
          <a:prstGeom prst="rect">
            <a:avLst/>
          </a:prstGeom>
        </p:spPr>
      </p:pic>
      <p:pic>
        <p:nvPicPr>
          <p:cNvPr id="9" name="Picture 2" descr="C:\Users\Justin\Desktop\_Work_in_Progress\_MS\1530\toolbox.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06823" y="4666648"/>
            <a:ext cx="970748" cy="822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8516" y="1416637"/>
            <a:ext cx="3589684" cy="1379555"/>
          </a:xfrm>
          <a:prstGeom prst="rect">
            <a:avLst/>
          </a:prstGeom>
        </p:spPr>
      </p:pic>
      <p:pic>
        <p:nvPicPr>
          <p:cNvPr id="11" name="Picture 10"/>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1" y="6245093"/>
            <a:ext cx="1955839" cy="464313"/>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96401" y="4552450"/>
            <a:ext cx="2671595" cy="1103911"/>
          </a:xfrm>
          <a:prstGeom prst="rect">
            <a:avLst/>
          </a:prstGeom>
        </p:spPr>
      </p:pic>
      <p:sp>
        <p:nvSpPr>
          <p:cNvPr id="13" name="TextBox 12"/>
          <p:cNvSpPr txBox="1"/>
          <p:nvPr/>
        </p:nvSpPr>
        <p:spPr>
          <a:xfrm>
            <a:off x="2454444" y="6315958"/>
            <a:ext cx="2945330" cy="307777"/>
          </a:xfrm>
          <a:prstGeom prst="rect">
            <a:avLst/>
          </a:prstGeom>
          <a:noFill/>
        </p:spPr>
        <p:txBody>
          <a:bodyPr wrap="square" lIns="0" tIns="0" rIns="0" bIns="0" rtlCol="0">
            <a:spAutoFit/>
          </a:bodyPr>
          <a:lstStyle/>
          <a:p>
            <a:pPr algn="ctr"/>
            <a:r>
              <a:rPr lang="en-US" sz="2000" b="1" spc="-71" dirty="0" smtClean="0">
                <a:gradFill>
                  <a:gsLst>
                    <a:gs pos="2917">
                      <a:schemeClr val="tx1"/>
                    </a:gs>
                    <a:gs pos="30000">
                      <a:schemeClr val="tx1"/>
                    </a:gs>
                  </a:gsLst>
                  <a:lin ang="5400000" scaled="0"/>
                </a:gradFill>
              </a:rPr>
              <a:t>LEARN</a:t>
            </a:r>
            <a:r>
              <a:rPr lang="en-US" sz="20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194482000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9130552" y="5358066"/>
            <a:ext cx="641137" cy="3236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5426" r="27183" b="38978"/>
          <a:stretch/>
        </p:blipFill>
        <p:spPr>
          <a:xfrm>
            <a:off x="5950729" y="6096498"/>
            <a:ext cx="985666" cy="761505"/>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1415" y="2973724"/>
            <a:ext cx="2760202" cy="2710019"/>
          </a:xfrm>
          <a:prstGeom prst="rect">
            <a:avLst/>
          </a:prstGeom>
        </p:spPr>
      </p:pic>
      <p:pic>
        <p:nvPicPr>
          <p:cNvPr id="10"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6823" y="4666648"/>
            <a:ext cx="970748" cy="82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8516" y="1416637"/>
            <a:ext cx="3589684" cy="1379555"/>
          </a:xfrm>
          <a:prstGeom prst="rect">
            <a:avLst/>
          </a:prstGeom>
        </p:spPr>
      </p:pic>
      <p:pic>
        <p:nvPicPr>
          <p:cNvPr id="3" name="Picture 2"/>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1" y="6245093"/>
            <a:ext cx="1955839" cy="46431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96401" y="4552449"/>
            <a:ext cx="2671595" cy="1103911"/>
          </a:xfrm>
          <a:prstGeom prst="rect">
            <a:avLst/>
          </a:prstGeom>
        </p:spPr>
      </p:pic>
      <p:sp>
        <p:nvSpPr>
          <p:cNvPr id="17" name="TextBox 16"/>
          <p:cNvSpPr txBox="1"/>
          <p:nvPr/>
        </p:nvSpPr>
        <p:spPr>
          <a:xfrm>
            <a:off x="2454444" y="6315958"/>
            <a:ext cx="2945330" cy="307777"/>
          </a:xfrm>
          <a:prstGeom prst="rect">
            <a:avLst/>
          </a:prstGeom>
          <a:noFill/>
        </p:spPr>
        <p:txBody>
          <a:bodyPr wrap="square" lIns="0" tIns="0" rIns="0" bIns="0" rtlCol="0">
            <a:spAutoFit/>
          </a:bodyPr>
          <a:lstStyle/>
          <a:p>
            <a:pPr algn="ctr"/>
            <a:r>
              <a:rPr lang="en-US" sz="2000" b="1" spc="-71" dirty="0" smtClean="0">
                <a:gradFill>
                  <a:gsLst>
                    <a:gs pos="2917">
                      <a:schemeClr val="tx1"/>
                    </a:gs>
                    <a:gs pos="30000">
                      <a:schemeClr val="tx1"/>
                    </a:gs>
                  </a:gsLst>
                  <a:lin ang="5400000" scaled="0"/>
                </a:gradFill>
              </a:rPr>
              <a:t>LEARN</a:t>
            </a:r>
            <a:r>
              <a:rPr lang="en-US" sz="2000" spc="-71" dirty="0" smtClean="0">
                <a:gradFill>
                  <a:gsLst>
                    <a:gs pos="2917">
                      <a:schemeClr val="tx1"/>
                    </a:gs>
                    <a:gs pos="30000">
                      <a:schemeClr val="tx1"/>
                    </a:gs>
                  </a:gsLst>
                  <a:lin ang="5400000" scaled="0"/>
                </a:gradFill>
                <a:latin typeface="+mj-lt"/>
              </a:rPr>
              <a:t> WINDOWS AZURE</a:t>
            </a:r>
          </a:p>
        </p:txBody>
      </p:sp>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b="50000"/>
          <a:stretch/>
        </p:blipFill>
        <p:spPr>
          <a:xfrm>
            <a:off x="335532" y="6132408"/>
            <a:ext cx="1478056" cy="725592"/>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val="0"/>
              </a:ext>
            </a:extLst>
          </a:blip>
          <a:srcRect l="26418" r="24915" b="4055"/>
          <a:stretch/>
        </p:blipFill>
        <p:spPr>
          <a:xfrm>
            <a:off x="4226127" y="4463043"/>
            <a:ext cx="1113975" cy="1317695"/>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val="0"/>
              </a:ext>
            </a:extLst>
          </a:blip>
          <a:srcRect l="24061" t="4833" r="26116"/>
          <a:stretch/>
        </p:blipFill>
        <p:spPr>
          <a:xfrm>
            <a:off x="10912521" y="2862283"/>
            <a:ext cx="1052135" cy="1205812"/>
          </a:xfrm>
          <a:prstGeom prst="rect">
            <a:avLst/>
          </a:prstGeom>
        </p:spPr>
      </p:pic>
    </p:spTree>
    <p:extLst>
      <p:ext uri="{BB962C8B-B14F-4D97-AF65-F5344CB8AC3E}">
        <p14:creationId xmlns:p14="http://schemas.microsoft.com/office/powerpoint/2010/main" val="1095709742"/>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1239581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21939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311653431"/>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3191"/>
            <a:ext cx="10237787"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3191"/>
            <a:ext cx="10237787"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46" y="1443191"/>
            <a:ext cx="10244885"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858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787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250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658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226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136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696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978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01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393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10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870188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6"/>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88411184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980889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859618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742398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850647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5962847"/>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620048711"/>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874174042"/>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574378985"/>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0625633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75224542"/>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678797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37875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59620"/>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13385"/>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37999898"/>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95910286"/>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8192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978694" y="1062214"/>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bwMode="white">
          <a:xfrm>
            <a:off x="5765369" y="3983765"/>
            <a:ext cx="5451112" cy="498598"/>
          </a:xfrm>
        </p:spPr>
        <p:txBody>
          <a:bodyPr>
            <a:noAutofit/>
          </a:bodyPr>
          <a:lstStyle>
            <a:lvl1pPr marL="0" indent="0">
              <a:spcBef>
                <a:spcPts val="0"/>
              </a:spcBef>
              <a:buNone/>
              <a:defRPr spc="-70" baseline="0">
                <a:gradFill>
                  <a:gsLst>
                    <a:gs pos="0">
                      <a:srgbClr val="FFFFFF"/>
                    </a:gs>
                    <a:gs pos="100000">
                      <a:srgbClr val="FFFFFF"/>
                    </a:gs>
                  </a:gsLst>
                  <a:lin ang="5400000" scaled="0"/>
                </a:gradFill>
                <a:latin typeface="+mj-lt"/>
              </a:defRPr>
            </a:lvl1pPr>
          </a:lstStyle>
          <a:p>
            <a:pPr lvl="0"/>
            <a:r>
              <a:rPr lang="en-US" dirty="0" smtClean="0"/>
              <a:t>Speaker Title</a:t>
            </a:r>
            <a:endParaRPr lang="en-US" dirty="0"/>
          </a:p>
        </p:txBody>
      </p:sp>
      <p:sp>
        <p:nvSpPr>
          <p:cNvPr id="6" name="TextBox 7"/>
          <p:cNvSpPr txBox="1"/>
          <p:nvPr/>
        </p:nvSpPr>
        <p:spPr bwMode="white">
          <a:xfrm>
            <a:off x="5046710"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7" name="Picture 6"/>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82554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rgbClr val="FFFFFF"/>
                    </a:gs>
                    <a:gs pos="0">
                      <a:srgbClr val="FFFFFF"/>
                    </a:gs>
                  </a:gsLst>
                  <a:lin ang="5400000" scaled="0"/>
                </a:gradFill>
              </a:defRPr>
            </a:lvl1pPr>
          </a:lstStyle>
          <a:p>
            <a:r>
              <a:rPr lang="en-US" dirty="0" smtClean="0"/>
              <a:t>Click to edit title style</a:t>
            </a:r>
            <a:endParaRPr lang="en-US" dirty="0"/>
          </a:p>
        </p:txBody>
      </p:sp>
      <p:sp>
        <p:nvSpPr>
          <p:cNvPr id="4"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44212959"/>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mo, Video etc. &quot;special&quot; slide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white">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bwMode="white">
          <a:xfrm>
            <a:off x="976313" y="1073611"/>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rgbClr val="FFFFFF"/>
                    </a:gs>
                    <a:gs pos="0">
                      <a:srgbClr val="FFFFFF"/>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bwMode="white">
          <a:xfrm>
            <a:off x="972344" y="3199109"/>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8"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08061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7504994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rgbClr val="FFFFFF"/>
                    </a:gs>
                    <a:gs pos="0">
                      <a:srgbClr val="FFFFFF"/>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44212959"/>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35615255"/>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32568866"/>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3172480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55455338"/>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325853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367261655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60482185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451163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39441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261444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18451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Tree>
    <p:extLst>
      <p:ext uri="{BB962C8B-B14F-4D97-AF65-F5344CB8AC3E}">
        <p14:creationId xmlns:p14="http://schemas.microsoft.com/office/powerpoint/2010/main" val="502393696"/>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2311653431"/>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39" y="1443190"/>
            <a:ext cx="10244885"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lvl="0" defTabSz="1218024"/>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theme" Target="../theme/theme10.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theme" Target="../theme/theme11.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theme" Target="../theme/theme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1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theme" Target="../theme/theme15.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theme" Target="../theme/theme16.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theme" Target="../theme/theme17.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theme" Target="../theme/theme18.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theme" Target="../theme/theme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theme" Target="../theme/theme5.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6.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theme" Target="../theme/theme8.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theme" Target="../theme/theme9.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2" r:id="rId1"/>
    <p:sldLayoutId id="2147483696" r:id="rId2"/>
    <p:sldLayoutId id="2147483768" r:id="rId3"/>
    <p:sldLayoutId id="2147483698" r:id="rId4"/>
    <p:sldLayoutId id="2147483699" r:id="rId5"/>
    <p:sldLayoutId id="2147483700" r:id="rId6"/>
    <p:sldLayoutId id="2147483701" r:id="rId7"/>
    <p:sldLayoutId id="2147483780" r:id="rId8"/>
    <p:sldLayoutId id="2147483774" r:id="rId9"/>
    <p:sldLayoutId id="2147483775" r:id="rId10"/>
    <p:sldLayoutId id="2147483776" r:id="rId11"/>
    <p:sldLayoutId id="2147483777" r:id="rId12"/>
    <p:sldLayoutId id="2147483778" r:id="rId13"/>
    <p:sldLayoutId id="2147483748" r:id="rId14"/>
    <p:sldLayoutId id="2147483779" r:id="rId15"/>
    <p:sldLayoutId id="2147483702" r:id="rId16"/>
    <p:sldLayoutId id="2147483703" r:id="rId17"/>
    <p:sldLayoutId id="2147483704" r:id="rId18"/>
    <p:sldLayoutId id="2147483992" r:id="rId19"/>
    <p:sldLayoutId id="2147483993" r:id="rId20"/>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2460346"/>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2628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4032445"/>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996"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 id="2147484074" r:id="rId20"/>
    <p:sldLayoutId id="2147484075" r:id="rId21"/>
    <p:sldLayoutId id="2147484076"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672824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2" r:id="rId26"/>
    <p:sldLayoutId id="2147483957" r:id="rId27"/>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Lst>
  <p:transition>
    <p:fade/>
  </p:transition>
  <p:timing>
    <p:tnLst>
      <p:par>
        <p:cTn id="1" dur="indefinite" restart="never" nodeType="tmRoot"/>
      </p:par>
    </p:tnLst>
  </p:timing>
  <p:txStyles>
    <p:titleStyle>
      <a:lvl1pPr algn="l" defTabSz="914211"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9" marR="0" indent="-339669" algn="l" defTabSz="914211"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92" marR="0" indent="-233324" algn="l" defTabSz="914211"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80"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798380" algn="l"/>
        </a:tabLst>
        <a:defRPr sz="2400" kern="1200" spc="0" baseline="0">
          <a:gradFill>
            <a:gsLst>
              <a:gs pos="1250">
                <a:schemeClr val="tx1"/>
              </a:gs>
              <a:gs pos="100000">
                <a:schemeClr val="tx1"/>
              </a:gs>
            </a:gsLst>
            <a:lin ang="5400000" scaled="0"/>
          </a:gradFill>
          <a:latin typeface="+mn-lt"/>
          <a:ea typeface="+mn-ea"/>
          <a:cs typeface="+mn-cs"/>
        </a:defRPr>
      </a:lvl3pPr>
      <a:lvl4pPr marL="1030117" marR="0" indent="-231735" algn="l" defTabSz="914211"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504"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1255504" algn="l"/>
        </a:tabLst>
        <a:defRPr sz="2000" kern="1200" spc="0" baseline="0">
          <a:gradFill>
            <a:gsLst>
              <a:gs pos="1250">
                <a:schemeClr val="tx1"/>
              </a:gs>
              <a:gs pos="100000">
                <a:schemeClr val="tx1"/>
              </a:gs>
            </a:gsLst>
            <a:lin ang="5400000" scaled="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1" rtl="0" eaLnBrk="1" latinLnBrk="0" hangingPunct="1">
        <a:defRPr sz="1900" kern="1200">
          <a:solidFill>
            <a:schemeClr val="tx1"/>
          </a:solidFill>
          <a:latin typeface="+mn-lt"/>
          <a:ea typeface="+mn-ea"/>
          <a:cs typeface="+mn-cs"/>
        </a:defRPr>
      </a:lvl1pPr>
      <a:lvl2pPr marL="457105" algn="l" defTabSz="914211" rtl="0" eaLnBrk="1" latinLnBrk="0" hangingPunct="1">
        <a:defRPr sz="1900" kern="1200">
          <a:solidFill>
            <a:schemeClr val="tx1"/>
          </a:solidFill>
          <a:latin typeface="+mn-lt"/>
          <a:ea typeface="+mn-ea"/>
          <a:cs typeface="+mn-cs"/>
        </a:defRPr>
      </a:lvl2pPr>
      <a:lvl3pPr marL="914211" algn="l" defTabSz="914211" rtl="0" eaLnBrk="1" latinLnBrk="0" hangingPunct="1">
        <a:defRPr sz="1900" kern="1200">
          <a:solidFill>
            <a:schemeClr val="tx1"/>
          </a:solidFill>
          <a:latin typeface="+mn-lt"/>
          <a:ea typeface="+mn-ea"/>
          <a:cs typeface="+mn-cs"/>
        </a:defRPr>
      </a:lvl3pPr>
      <a:lvl4pPr marL="1371316" algn="l" defTabSz="914211" rtl="0" eaLnBrk="1" latinLnBrk="0" hangingPunct="1">
        <a:defRPr sz="1900" kern="1200">
          <a:solidFill>
            <a:schemeClr val="tx1"/>
          </a:solidFill>
          <a:latin typeface="+mn-lt"/>
          <a:ea typeface="+mn-ea"/>
          <a:cs typeface="+mn-cs"/>
        </a:defRPr>
      </a:lvl4pPr>
      <a:lvl5pPr marL="1828423" algn="l" defTabSz="914211" rtl="0" eaLnBrk="1" latinLnBrk="0" hangingPunct="1">
        <a:defRPr sz="1900" kern="1200">
          <a:solidFill>
            <a:schemeClr val="tx1"/>
          </a:solidFill>
          <a:latin typeface="+mn-lt"/>
          <a:ea typeface="+mn-ea"/>
          <a:cs typeface="+mn-cs"/>
        </a:defRPr>
      </a:lvl5pPr>
      <a:lvl6pPr marL="2285525" algn="l" defTabSz="914211" rtl="0" eaLnBrk="1" latinLnBrk="0" hangingPunct="1">
        <a:defRPr sz="1900" kern="1200">
          <a:solidFill>
            <a:schemeClr val="tx1"/>
          </a:solidFill>
          <a:latin typeface="+mn-lt"/>
          <a:ea typeface="+mn-ea"/>
          <a:cs typeface="+mn-cs"/>
        </a:defRPr>
      </a:lvl6pPr>
      <a:lvl7pPr marL="2742633" algn="l" defTabSz="914211" rtl="0" eaLnBrk="1" latinLnBrk="0" hangingPunct="1">
        <a:defRPr sz="1900" kern="1200">
          <a:solidFill>
            <a:schemeClr val="tx1"/>
          </a:solidFill>
          <a:latin typeface="+mn-lt"/>
          <a:ea typeface="+mn-ea"/>
          <a:cs typeface="+mn-cs"/>
        </a:defRPr>
      </a:lvl7pPr>
      <a:lvl8pPr marL="3199739" algn="l" defTabSz="914211" rtl="0" eaLnBrk="1" latinLnBrk="0" hangingPunct="1">
        <a:defRPr sz="1900" kern="1200">
          <a:solidFill>
            <a:schemeClr val="tx1"/>
          </a:solidFill>
          <a:latin typeface="+mn-lt"/>
          <a:ea typeface="+mn-ea"/>
          <a:cs typeface="+mn-cs"/>
        </a:defRPr>
      </a:lvl8pPr>
      <a:lvl9pPr marL="3656844" algn="l" defTabSz="91421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notesSlide" Target="../notesSlides/notesSlide11.xml"/><Relationship Id="rId4" Type="http://schemas.openxmlformats.org/officeDocument/2006/relationships/tags" Target="../tags/tag10.xml"/><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40.xml"/><Relationship Id="rId5" Type="http://schemas.openxmlformats.org/officeDocument/2006/relationships/image" Target="../media/image75.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xml"/><Relationship Id="rId7"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78694" y="1560812"/>
            <a:ext cx="10237787" cy="498598"/>
          </a:xfrm>
        </p:spPr>
        <p:txBody>
          <a:bodyPr/>
          <a:lstStyle/>
          <a:p>
            <a:r>
              <a:rPr lang="en-US" sz="4800" dirty="0" smtClean="0"/>
              <a:t>Windows Azure</a:t>
            </a:r>
            <a:br>
              <a:rPr lang="en-US" sz="4800" dirty="0" smtClean="0"/>
            </a:br>
            <a:r>
              <a:rPr lang="en-US" sz="4800" dirty="0" smtClean="0"/>
              <a:t>Migrating Applications and Workloads</a:t>
            </a:r>
            <a:endParaRPr lang="en-US" sz="4800" dirty="0"/>
          </a:p>
        </p:txBody>
      </p:sp>
      <p:sp>
        <p:nvSpPr>
          <p:cNvPr id="5" name="Text Placeholder 4"/>
          <p:cNvSpPr>
            <a:spLocks noGrp="1"/>
          </p:cNvSpPr>
          <p:nvPr>
            <p:ph type="body" sz="quarter" idx="11"/>
          </p:nvPr>
        </p:nvSpPr>
        <p:spPr>
          <a:xfrm>
            <a:off x="534486" y="4455045"/>
            <a:ext cx="5036974" cy="1335750"/>
          </a:xfrm>
        </p:spPr>
        <p:txBody>
          <a:bodyPr/>
          <a:lstStyle/>
          <a:p>
            <a:r>
              <a:rPr lang="en-US" sz="2800" dirty="0" smtClean="0">
                <a:solidFill>
                  <a:schemeClr val="bg1">
                    <a:alpha val="99000"/>
                  </a:schemeClr>
                </a:solidFill>
              </a:rPr>
              <a:t>Speaker</a:t>
            </a:r>
          </a:p>
          <a:p>
            <a:r>
              <a:rPr lang="en-US" sz="2800" dirty="0" smtClean="0">
                <a:solidFill>
                  <a:schemeClr val="bg1">
                    <a:alpha val="99000"/>
                  </a:schemeClr>
                </a:solidFill>
              </a:rPr>
              <a:t>Title</a:t>
            </a:r>
          </a:p>
          <a:p>
            <a:r>
              <a:rPr lang="en-US" sz="2800" dirty="0" smtClean="0">
                <a:solidFill>
                  <a:schemeClr val="bg1">
                    <a:alpha val="99000"/>
                  </a:schemeClr>
                </a:solidFill>
              </a:rPr>
              <a:t>Organization</a:t>
            </a:r>
            <a:endParaRPr lang="en-US" sz="2800" dirty="0">
              <a:solidFill>
                <a:schemeClr val="bg1">
                  <a:alpha val="99000"/>
                </a:schemeClr>
              </a:solidFill>
            </a:endParaRPr>
          </a:p>
        </p:txBody>
      </p:sp>
    </p:spTree>
    <p:extLst>
      <p:ext uri="{BB962C8B-B14F-4D97-AF65-F5344CB8AC3E}">
        <p14:creationId xmlns:p14="http://schemas.microsoft.com/office/powerpoint/2010/main" val="20751570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5266587" cy="1523495"/>
          </a:xfrm>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a:t>Using </a:t>
            </a:r>
            <a:r>
              <a:rPr lang="en-US" dirty="0" err="1"/>
              <a:t>CSUpload</a:t>
            </a:r>
            <a:r>
              <a:rPr lang="en-US" dirty="0"/>
              <a:t/>
            </a:r>
            <a:br>
              <a:rPr lang="en-US" dirty="0"/>
            </a:br>
            <a:endParaRPr lang="en-US" dirty="0" smtClean="0"/>
          </a:p>
        </p:txBody>
      </p:sp>
    </p:spTree>
    <p:extLst>
      <p:ext uri="{BB962C8B-B14F-4D97-AF65-F5344CB8AC3E}">
        <p14:creationId xmlns:p14="http://schemas.microsoft.com/office/powerpoint/2010/main" val="405542367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6600" dirty="0"/>
              <a:t>Imaging Virtual Machines</a:t>
            </a:r>
          </a:p>
        </p:txBody>
      </p:sp>
    </p:spTree>
    <p:extLst>
      <p:ext uri="{BB962C8B-B14F-4D97-AF65-F5344CB8AC3E}">
        <p14:creationId xmlns:p14="http://schemas.microsoft.com/office/powerpoint/2010/main" val="255937280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bwMode="auto">
          <a:xfrm>
            <a:off x="507874" y="1109662"/>
            <a:ext cx="11173091" cy="516413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72" tIns="60936" rIns="121872" bIns="60936"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grpSp>
        <p:nvGrpSpPr>
          <p:cNvPr id="8" name="Group 7"/>
          <p:cNvGrpSpPr/>
          <p:nvPr/>
        </p:nvGrpSpPr>
        <p:grpSpPr>
          <a:xfrm>
            <a:off x="5232359" y="2686271"/>
            <a:ext cx="6245457" cy="3445188"/>
            <a:chOff x="5232359" y="2686271"/>
            <a:chExt cx="6245457" cy="3445188"/>
          </a:xfrm>
        </p:grpSpPr>
        <p:grpSp>
          <p:nvGrpSpPr>
            <p:cNvPr id="49" name="Group 48"/>
            <p:cNvGrpSpPr/>
            <p:nvPr/>
          </p:nvGrpSpPr>
          <p:grpSpPr>
            <a:xfrm>
              <a:off x="5232359" y="2686271"/>
              <a:ext cx="6245457" cy="3445188"/>
              <a:chOff x="3925287" y="2014701"/>
              <a:chExt cx="4685313" cy="2583891"/>
            </a:xfrm>
          </p:grpSpPr>
          <p:grpSp>
            <p:nvGrpSpPr>
              <p:cNvPr id="45" name="Group 44"/>
              <p:cNvGrpSpPr/>
              <p:nvPr/>
            </p:nvGrpSpPr>
            <p:grpSpPr>
              <a:xfrm>
                <a:off x="4042084" y="2014701"/>
                <a:ext cx="4568516" cy="25838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Capture</a:t>
                  </a:r>
                </a:p>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grpSp>
          <p:sp>
            <p:nvSpPr>
              <p:cNvPr id="34" name="Right Arrow 33"/>
              <p:cNvSpPr/>
              <p:nvPr/>
            </p:nvSpPr>
            <p:spPr bwMode="auto">
              <a:xfrm>
                <a:off x="3925287" y="4126568"/>
                <a:ext cx="102681" cy="143208"/>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grpSp>
        <p:sp>
          <p:nvSpPr>
            <p:cNvPr id="52" name="Freeform 22"/>
            <p:cNvSpPr>
              <a:spLocks noEditPoints="1"/>
            </p:cNvSpPr>
            <p:nvPr/>
          </p:nvSpPr>
          <p:spPr bwMode="auto">
            <a:xfrm flipH="1">
              <a:off x="6854978" y="4255084"/>
              <a:ext cx="857595" cy="100283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defTabSz="1218683" fontAlgn="base">
                <a:lnSpc>
                  <a:spcPct val="90000"/>
                </a:lnSpc>
                <a:spcBef>
                  <a:spcPct val="0"/>
                </a:spcBef>
                <a:spcAft>
                  <a:spcPct val="0"/>
                </a:spcAft>
                <a:buSzPct val="90000"/>
              </a:pPr>
              <a:r>
                <a:rPr lang="en-US" sz="1600" kern="0" dirty="0" smtClean="0">
                  <a:gradFill>
                    <a:gsLst>
                      <a:gs pos="85000">
                        <a:srgbClr val="FFFFFF"/>
                      </a:gs>
                      <a:gs pos="0">
                        <a:srgbClr val="FFFFFF"/>
                      </a:gs>
                    </a:gsLst>
                    <a:lin ang="5400000" scaled="0"/>
                  </a:gradFill>
                  <a:ea typeface="Segoe UI" pitchFamily="34" charset="0"/>
                  <a:cs typeface="Segoe UI" pitchFamily="34" charset="0"/>
                </a:rPr>
                <a:t>Blob</a:t>
              </a:r>
              <a:br>
                <a:rPr lang="en-US" sz="1600" kern="0" dirty="0" smtClean="0">
                  <a:gradFill>
                    <a:gsLst>
                      <a:gs pos="85000">
                        <a:srgbClr val="FFFFFF"/>
                      </a:gs>
                      <a:gs pos="0">
                        <a:srgbClr val="FFFFFF"/>
                      </a:gs>
                    </a:gsLst>
                    <a:lin ang="5400000" scaled="0"/>
                  </a:gradFill>
                  <a:ea typeface="Segoe UI" pitchFamily="34" charset="0"/>
                  <a:cs typeface="Segoe UI" pitchFamily="34" charset="0"/>
                </a:rPr>
              </a:br>
              <a:r>
                <a:rPr lang="en-US" sz="1600" kern="0" dirty="0" smtClean="0">
                  <a:gradFill>
                    <a:gsLst>
                      <a:gs pos="85000">
                        <a:srgbClr val="FFFFFF"/>
                      </a:gs>
                      <a:gs pos="0">
                        <a:srgbClr val="FFFFFF"/>
                      </a:gs>
                    </a:gsLst>
                    <a:lin ang="5400000" scaled="0"/>
                  </a:gradFill>
                  <a:ea typeface="Segoe UI" pitchFamily="34" charset="0"/>
                  <a:cs typeface="Segoe UI" pitchFamily="34" charset="0"/>
                </a:rPr>
                <a:t>Storage</a:t>
              </a:r>
              <a:endParaRPr lang="en-US" sz="1600" kern="0" dirty="0">
                <a:gradFill>
                  <a:gsLst>
                    <a:gs pos="85000">
                      <a:srgbClr val="FFFFFF"/>
                    </a:gs>
                    <a:gs pos="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p>
            <a:r>
              <a:rPr lang="en-US" sz="5400" dirty="0" smtClean="0">
                <a:solidFill>
                  <a:schemeClr val="tx1">
                    <a:lumMod val="75000"/>
                    <a:alpha val="99000"/>
                  </a:schemeClr>
                </a:solidFill>
              </a:rPr>
              <a:t>Imaging VMs in the Cloud</a:t>
            </a:r>
            <a:endParaRPr lang="en-US" sz="5400" dirty="0">
              <a:solidFill>
                <a:schemeClr val="tx1">
                  <a:lumMod val="75000"/>
                  <a:alpha val="99000"/>
                </a:schemeClr>
              </a:solidFill>
            </a:endParaRPr>
          </a:p>
        </p:txBody>
      </p:sp>
      <p:sp>
        <p:nvSpPr>
          <p:cNvPr id="4" name="Rectangle 3"/>
          <p:cNvSpPr/>
          <p:nvPr/>
        </p:nvSpPr>
        <p:spPr bwMode="auto">
          <a:xfrm>
            <a:off x="507874" y="1104901"/>
            <a:ext cx="11173091" cy="800099"/>
          </a:xfrm>
          <a:prstGeom prst="rect">
            <a:avLst/>
          </a:prstGeom>
          <a:noFill/>
          <a:ln w="9525" cap="flat" cmpd="sng" algn="ctr">
            <a:noFill/>
            <a:prstDash val="solid"/>
            <a:headEnd type="none" w="med" len="med"/>
            <a:tailEnd type="none" w="med" len="med"/>
          </a:ln>
          <a:effectLst/>
        </p:spPr>
        <p:txBody>
          <a:bodyPr vert="horz" wrap="square" lIns="243757" tIns="60939" rIns="121877" bIns="60939" numCol="1" rtlCol="0" anchor="ctr" anchorCtr="0" compatLnSpc="1">
            <a:prstTxWarp prst="textNoShape">
              <a:avLst/>
            </a:prstTxWarp>
          </a:bodyPr>
          <a:lstStyle/>
          <a:p>
            <a:pPr defTabSz="1218683">
              <a:lnSpc>
                <a:spcPct val="90000"/>
              </a:lnSpc>
              <a:buSzPct val="90000"/>
              <a:defRPr/>
            </a:pPr>
            <a:r>
              <a:rPr lang="en-US" sz="2800" kern="0" dirty="0">
                <a:solidFill>
                  <a:srgbClr val="5F5F5F">
                    <a:alpha val="99000"/>
                  </a:srgb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5778" y="5005333"/>
            <a:ext cx="1011091" cy="1126123"/>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Customize</a:t>
              </a:r>
            </a:p>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VHD</a:t>
              </a:r>
            </a:p>
          </p:txBody>
        </p:sp>
      </p:grpSp>
      <p:grpSp>
        <p:nvGrpSpPr>
          <p:cNvPr id="48" name="Group 47"/>
          <p:cNvGrpSpPr/>
          <p:nvPr/>
        </p:nvGrpSpPr>
        <p:grpSpPr>
          <a:xfrm>
            <a:off x="4000131" y="5120365"/>
            <a:ext cx="1208617" cy="1011091"/>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Generalize</a:t>
              </a:r>
            </a:p>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VHD</a:t>
              </a:r>
            </a:p>
          </p:txBody>
        </p:sp>
      </p:grpSp>
      <p:grpSp>
        <p:nvGrpSpPr>
          <p:cNvPr id="46" name="Group 45"/>
          <p:cNvGrpSpPr/>
          <p:nvPr/>
        </p:nvGrpSpPr>
        <p:grpSpPr>
          <a:xfrm>
            <a:off x="6859353" y="2164620"/>
            <a:ext cx="4649758" cy="3858661"/>
            <a:chOff x="5145846" y="1623463"/>
            <a:chExt cx="3488223"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22"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5F5F5F">
                      <a:alpha val="99000"/>
                    </a:srgbClr>
                  </a:solidFill>
                  <a:latin typeface="Segoe UI"/>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40"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41"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42" name="TextBox 41"/>
            <p:cNvSpPr txBox="1"/>
            <p:nvPr/>
          </p:nvSpPr>
          <p:spPr>
            <a:xfrm>
              <a:off x="5145846"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1600" dirty="0">
                  <a:solidFill>
                    <a:srgbClr val="5F5F5F">
                      <a:alpha val="99000"/>
                    </a:srgbClr>
                  </a:solidFill>
                  <a:latin typeface="Segoe UI"/>
                </a:rPr>
                <a:t>Capture VM Saves Customized Image to Your Image Library</a:t>
              </a:r>
            </a:p>
          </p:txBody>
        </p:sp>
      </p:grpSp>
      <p:sp>
        <p:nvSpPr>
          <p:cNvPr id="43" name="Freeform 22"/>
          <p:cNvSpPr>
            <a:spLocks noEditPoints="1"/>
          </p:cNvSpPr>
          <p:nvPr/>
        </p:nvSpPr>
        <p:spPr bwMode="auto">
          <a:xfrm flipH="1">
            <a:off x="1581938" y="2291301"/>
            <a:ext cx="857595" cy="100283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defTabSz="1218683" fontAlgn="base">
              <a:lnSpc>
                <a:spcPct val="90000"/>
              </a:lnSpc>
              <a:spcBef>
                <a:spcPct val="0"/>
              </a:spcBef>
              <a:spcAft>
                <a:spcPct val="0"/>
              </a:spcAft>
              <a:buSzPct val="90000"/>
            </a:pPr>
            <a:r>
              <a:rPr lang="en-US" sz="1600" kern="0" dirty="0" smtClean="0">
                <a:gradFill>
                  <a:gsLst>
                    <a:gs pos="85000">
                      <a:srgbClr val="FFFFFF"/>
                    </a:gs>
                    <a:gs pos="0">
                      <a:srgbClr val="FFFFFF"/>
                    </a:gs>
                  </a:gsLst>
                  <a:lin ang="5400000" scaled="0"/>
                </a:gradFill>
                <a:ea typeface="Segoe UI" pitchFamily="34" charset="0"/>
                <a:cs typeface="Segoe UI" pitchFamily="34" charset="0"/>
              </a:rPr>
              <a:t>Blob</a:t>
            </a:r>
            <a:br>
              <a:rPr lang="en-US" sz="1600" kern="0" dirty="0" smtClean="0">
                <a:gradFill>
                  <a:gsLst>
                    <a:gs pos="85000">
                      <a:srgbClr val="FFFFFF"/>
                    </a:gs>
                    <a:gs pos="0">
                      <a:srgbClr val="FFFFFF"/>
                    </a:gs>
                  </a:gsLst>
                  <a:lin ang="5400000" scaled="0"/>
                </a:gradFill>
                <a:ea typeface="Segoe UI" pitchFamily="34" charset="0"/>
                <a:cs typeface="Segoe UI" pitchFamily="34" charset="0"/>
              </a:rPr>
            </a:br>
            <a:r>
              <a:rPr lang="en-US" sz="1600" kern="0" dirty="0" smtClean="0">
                <a:gradFill>
                  <a:gsLst>
                    <a:gs pos="85000">
                      <a:srgbClr val="FFFFFF"/>
                    </a:gs>
                    <a:gs pos="0">
                      <a:srgbClr val="FFFFFF"/>
                    </a:gs>
                  </a:gsLst>
                  <a:lin ang="5400000" scaled="0"/>
                </a:gradFill>
                <a:ea typeface="Segoe UI" pitchFamily="34" charset="0"/>
                <a:cs typeface="Segoe UI" pitchFamily="34" charset="0"/>
              </a:rPr>
              <a:t>Storage</a:t>
            </a:r>
            <a:endParaRPr lang="en-US" sz="1600" kern="0" dirty="0">
              <a:gradFill>
                <a:gsLst>
                  <a:gs pos="85000">
                    <a:srgbClr val="FFFFFF"/>
                  </a:gs>
                  <a:gs pos="0">
                    <a:srgbClr val="FFFFFF"/>
                  </a:gs>
                </a:gsLst>
                <a:lin ang="5400000" scaled="0"/>
              </a:gradFill>
              <a:ea typeface="Segoe UI" pitchFamily="34" charset="0"/>
              <a:cs typeface="Segoe UI" pitchFamily="34" charset="0"/>
            </a:endParaRPr>
          </a:p>
        </p:txBody>
      </p:sp>
      <p:grpSp>
        <p:nvGrpSpPr>
          <p:cNvPr id="5" name="Group 4"/>
          <p:cNvGrpSpPr/>
          <p:nvPr/>
        </p:nvGrpSpPr>
        <p:grpSpPr>
          <a:xfrm>
            <a:off x="2629054" y="1865757"/>
            <a:ext cx="2849956" cy="3170070"/>
            <a:chOff x="2629054" y="1865757"/>
            <a:chExt cx="2849956" cy="3170070"/>
          </a:xfrm>
        </p:grpSpPr>
        <p:grpSp>
          <p:nvGrpSpPr>
            <p:cNvPr id="7" name="Group 6"/>
            <p:cNvGrpSpPr/>
            <p:nvPr/>
          </p:nvGrpSpPr>
          <p:grpSpPr>
            <a:xfrm>
              <a:off x="2629054" y="2544687"/>
              <a:ext cx="2335678" cy="2491140"/>
              <a:chOff x="1972304" y="1908516"/>
              <a:chExt cx="1752215" cy="1868355"/>
            </a:xfrm>
          </p:grpSpPr>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Boot</a:t>
                </a:r>
              </a:p>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grpSp>
        <p:sp>
          <p:nvSpPr>
            <p:cNvPr id="44" name="Freeform 6"/>
            <p:cNvSpPr>
              <a:spLocks noChangeAspect="1" noEditPoints="1"/>
            </p:cNvSpPr>
            <p:nvPr/>
          </p:nvSpPr>
          <p:spPr bwMode="black">
            <a:xfrm>
              <a:off x="4372775" y="2209800"/>
              <a:ext cx="912256" cy="1166968"/>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defTabSz="1218683"/>
              <a:endParaRPr lang="en-US" sz="1800" dirty="0">
                <a:solidFill>
                  <a:srgbClr val="5F5F5F"/>
                </a:solidFill>
              </a:endParaRPr>
            </a:p>
          </p:txBody>
        </p:sp>
        <p:sp>
          <p:nvSpPr>
            <p:cNvPr id="50" name="Rectangle 49"/>
            <p:cNvSpPr/>
            <p:nvPr/>
          </p:nvSpPr>
          <p:spPr>
            <a:xfrm>
              <a:off x="4253996" y="1865757"/>
              <a:ext cx="1225014" cy="355482"/>
            </a:xfrm>
            <a:prstGeom prst="rect">
              <a:avLst/>
            </a:prstGeom>
          </p:spPr>
          <p:txBody>
            <a:bodyPr wrap="none">
              <a:spAutoFit/>
            </a:bodyPr>
            <a:lstStyle/>
            <a:p>
              <a:pPr algn="ctr" defTabSz="1218683">
                <a:lnSpc>
                  <a:spcPct val="90000"/>
                </a:lnSpc>
                <a:buSzPct val="90000"/>
              </a:pPr>
              <a:r>
                <a:rPr lang="en-US" kern="0" dirty="0" err="1">
                  <a:solidFill>
                    <a:srgbClr val="5F5F5F">
                      <a:alpha val="99000"/>
                    </a:srgbClr>
                  </a:solidFill>
                  <a:ea typeface="Segoe UI" pitchFamily="34" charset="0"/>
                  <a:cs typeface="Segoe UI" pitchFamily="34" charset="0"/>
                </a:rPr>
                <a:t>Base.VHD</a:t>
              </a:r>
              <a:endParaRPr lang="en-US" kern="0" dirty="0">
                <a:solidFill>
                  <a:srgbClr val="5F5F5F">
                    <a:alpha val="99000"/>
                  </a:srgbClr>
                </a:solidFill>
                <a:ea typeface="Segoe UI" pitchFamily="34" charset="0"/>
                <a:cs typeface="Segoe UI" pitchFamily="34" charset="0"/>
              </a:endParaRPr>
            </a:p>
          </p:txBody>
        </p:sp>
      </p:grpSp>
    </p:spTree>
    <p:extLst>
      <p:ext uri="{BB962C8B-B14F-4D97-AF65-F5344CB8AC3E}">
        <p14:creationId xmlns:p14="http://schemas.microsoft.com/office/powerpoint/2010/main" val="151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6" name="Subtitle 5"/>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a:t>Custom Images</a:t>
            </a:r>
            <a:br>
              <a:rPr lang="en-US" dirty="0"/>
            </a:br>
            <a:endParaRPr lang="en-US" dirty="0"/>
          </a:p>
        </p:txBody>
      </p:sp>
    </p:spTree>
    <p:extLst>
      <p:ext uri="{BB962C8B-B14F-4D97-AF65-F5344CB8AC3E}">
        <p14:creationId xmlns:p14="http://schemas.microsoft.com/office/powerpoint/2010/main" val="146792688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6000" dirty="0"/>
              <a:t>Deploying Enterprise Applications</a:t>
            </a:r>
          </a:p>
        </p:txBody>
      </p:sp>
    </p:spTree>
    <p:extLst>
      <p:ext uri="{BB962C8B-B14F-4D97-AF65-F5344CB8AC3E}">
        <p14:creationId xmlns:p14="http://schemas.microsoft.com/office/powerpoint/2010/main" val="422630358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38664"/>
          </a:xfrm>
        </p:spPr>
        <p:txBody>
          <a:bodyPr/>
          <a:lstStyle/>
          <a:p>
            <a:pPr lvl="1"/>
            <a:r>
              <a:rPr lang="en-US" sz="4800" dirty="0" smtClean="0">
                <a:solidFill>
                  <a:schemeClr val="tx1"/>
                </a:solidFill>
                <a:latin typeface="Segoe UI Light" pitchFamily="34" charset="0"/>
                <a:cs typeface="Segoe UI Light" pitchFamily="34" charset="0"/>
              </a:rPr>
              <a:t>Windows Azure Virtual Network</a:t>
            </a:r>
            <a:endParaRPr lang="en-US" sz="4800" dirty="0">
              <a:solidFill>
                <a:schemeClr val="tx1"/>
              </a:solidFill>
              <a:latin typeface="Segoe UI Light" pitchFamily="34" charset="0"/>
              <a:cs typeface="Segoe UI Light" pitchFamily="34" charset="0"/>
            </a:endParaRPr>
          </a:p>
        </p:txBody>
      </p:sp>
      <p:sp>
        <p:nvSpPr>
          <p:cNvPr id="3" name="Text Placeholder 2"/>
          <p:cNvSpPr>
            <a:spLocks noGrp="1"/>
          </p:cNvSpPr>
          <p:nvPr>
            <p:ph type="body" sz="quarter" idx="10"/>
          </p:nvPr>
        </p:nvSpPr>
        <p:spPr>
          <a:xfrm>
            <a:off x="530130" y="1403735"/>
            <a:ext cx="8018447" cy="5544595"/>
          </a:xfrm>
        </p:spPr>
        <p:txBody>
          <a:bodyPr/>
          <a:lstStyle/>
          <a:p>
            <a:pPr lvl="1"/>
            <a:r>
              <a:rPr lang="en-US" sz="4000" dirty="0">
                <a:solidFill>
                  <a:schemeClr val="accent2"/>
                </a:solidFill>
                <a:latin typeface="Segoe UI Light" pitchFamily="34" charset="0"/>
                <a:cs typeface="Segoe UI Light" pitchFamily="34" charset="0"/>
              </a:rPr>
              <a:t>Persistent IP Address Requirements</a:t>
            </a:r>
          </a:p>
          <a:p>
            <a:pPr lvl="1"/>
            <a:r>
              <a:rPr lang="en-US" sz="2800" dirty="0" smtClean="0">
                <a:solidFill>
                  <a:schemeClr val="bg2">
                    <a:lumMod val="50000"/>
                  </a:schemeClr>
                </a:solidFill>
              </a:rPr>
              <a:t>Virtual Machines deployed into a virtual network have an infinite DHCP lease.</a:t>
            </a:r>
          </a:p>
          <a:p>
            <a:pPr lvl="1"/>
            <a:endParaRPr lang="en-US" sz="800" dirty="0">
              <a:solidFill>
                <a:schemeClr val="accent2"/>
              </a:solidFill>
              <a:latin typeface="Segoe UI Light" pitchFamily="34" charset="0"/>
              <a:cs typeface="Segoe UI Light" pitchFamily="34" charset="0"/>
            </a:endParaRPr>
          </a:p>
          <a:p>
            <a:pPr lvl="1"/>
            <a:r>
              <a:rPr lang="en-US" sz="4000" dirty="0" smtClean="0">
                <a:solidFill>
                  <a:schemeClr val="accent2"/>
                </a:solidFill>
                <a:latin typeface="Segoe UI Light" pitchFamily="34" charset="0"/>
                <a:cs typeface="Segoe UI Light" pitchFamily="34" charset="0"/>
              </a:rPr>
              <a:t>Hybrid On-Premises Cloud Apps</a:t>
            </a:r>
            <a:endParaRPr lang="en-US" sz="4000" dirty="0">
              <a:solidFill>
                <a:schemeClr val="accent2"/>
              </a:solidFill>
              <a:latin typeface="Segoe UI Light" pitchFamily="34" charset="0"/>
              <a:cs typeface="Segoe UI Light" pitchFamily="34" charset="0"/>
            </a:endParaRPr>
          </a:p>
          <a:p>
            <a:pPr lvl="1"/>
            <a:r>
              <a:rPr lang="en-US" sz="2800" dirty="0" smtClean="0">
                <a:solidFill>
                  <a:schemeClr val="bg2">
                    <a:lumMod val="50000"/>
                  </a:schemeClr>
                </a:solidFill>
              </a:rPr>
              <a:t>Requirement for connectivity between your data center and the public cloud.  </a:t>
            </a:r>
          </a:p>
          <a:p>
            <a:pPr lvl="1"/>
            <a:endParaRPr lang="en-US" sz="800" dirty="0">
              <a:solidFill>
                <a:schemeClr val="accent2"/>
              </a:solidFill>
              <a:latin typeface="Segoe UI Light" pitchFamily="34" charset="0"/>
              <a:cs typeface="Segoe UI Light" pitchFamily="34" charset="0"/>
            </a:endParaRPr>
          </a:p>
          <a:p>
            <a:pPr lvl="1"/>
            <a:r>
              <a:rPr lang="en-US" sz="4000" dirty="0" smtClean="0">
                <a:solidFill>
                  <a:schemeClr val="accent2"/>
                </a:solidFill>
                <a:latin typeface="Segoe UI Light" pitchFamily="34" charset="0"/>
                <a:cs typeface="Segoe UI Light" pitchFamily="34" charset="0"/>
              </a:rPr>
              <a:t>Connectivity between cloud services. </a:t>
            </a:r>
          </a:p>
          <a:p>
            <a:pPr lvl="1"/>
            <a:r>
              <a:rPr lang="en-US" sz="2800" dirty="0" smtClean="0">
                <a:solidFill>
                  <a:schemeClr val="bg2">
                    <a:lumMod val="50000"/>
                  </a:schemeClr>
                </a:solidFill>
              </a:rPr>
              <a:t>Deploying Active Directory in the Cloud or connecting a </a:t>
            </a:r>
            <a:r>
              <a:rPr lang="en-US" sz="2800" dirty="0" err="1" smtClean="0">
                <a:solidFill>
                  <a:schemeClr val="bg2">
                    <a:lumMod val="50000"/>
                  </a:schemeClr>
                </a:solidFill>
              </a:rPr>
              <a:t>PaaS</a:t>
            </a:r>
            <a:r>
              <a:rPr lang="en-US" sz="2800" dirty="0" smtClean="0">
                <a:solidFill>
                  <a:schemeClr val="bg2">
                    <a:lumMod val="50000"/>
                  </a:schemeClr>
                </a:solidFill>
              </a:rPr>
              <a:t> to </a:t>
            </a:r>
            <a:r>
              <a:rPr lang="en-US" sz="2800" dirty="0" err="1" smtClean="0">
                <a:solidFill>
                  <a:schemeClr val="bg2">
                    <a:lumMod val="50000"/>
                  </a:schemeClr>
                </a:solidFill>
              </a:rPr>
              <a:t>IaaS</a:t>
            </a:r>
            <a:r>
              <a:rPr lang="en-US" sz="2800" dirty="0" smtClean="0">
                <a:solidFill>
                  <a:schemeClr val="bg2">
                    <a:lumMod val="50000"/>
                  </a:schemeClr>
                </a:solidFill>
              </a:rPr>
              <a:t> Service.</a:t>
            </a:r>
          </a:p>
          <a:p>
            <a:pPr lvl="1"/>
            <a:endParaRPr lang="en-US" sz="800" dirty="0">
              <a:solidFill>
                <a:schemeClr val="accent2"/>
              </a:solidFill>
            </a:endParaRPr>
          </a:p>
          <a:p>
            <a:endParaRPr lang="en-US" dirty="0" smtClean="0"/>
          </a:p>
          <a:p>
            <a:endParaRPr lang="en-US" dirty="0"/>
          </a:p>
        </p:txBody>
      </p:sp>
      <p:sp>
        <p:nvSpPr>
          <p:cNvPr id="6" name="Rectangle 5"/>
          <p:cNvSpPr/>
          <p:nvPr>
            <p:custDataLst>
              <p:tags r:id="rId1"/>
            </p:custDataLst>
          </p:nvPr>
        </p:nvSpPr>
        <p:spPr bwMode="auto">
          <a:xfrm>
            <a:off x="8457937" y="1614417"/>
            <a:ext cx="3535646" cy="36159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685432" fontAlgn="base">
              <a:spcBef>
                <a:spcPts val="900"/>
              </a:spcBef>
              <a:spcAft>
                <a:spcPct val="0"/>
              </a:spcAft>
            </a:pPr>
            <a:r>
              <a:rPr lang="en-US" sz="2400" dirty="0">
                <a:ln>
                  <a:solidFill>
                    <a:schemeClr val="bg1">
                      <a:alpha val="0"/>
                    </a:schemeClr>
                  </a:solidFill>
                </a:ln>
                <a:solidFill>
                  <a:schemeClr val="bg1">
                    <a:lumMod val="75000"/>
                    <a:lumOff val="25000"/>
                  </a:schemeClr>
                </a:solidFill>
                <a:latin typeface="Segoe UI Light" pitchFamily="34" charset="0"/>
              </a:rPr>
              <a:t>Corpnet</a:t>
            </a:r>
          </a:p>
        </p:txBody>
      </p:sp>
      <p:sp>
        <p:nvSpPr>
          <p:cNvPr id="7" name="Oval 6"/>
          <p:cNvSpPr/>
          <p:nvPr>
            <p:custDataLst>
              <p:tags r:id="rId2"/>
            </p:custDataLst>
          </p:nvPr>
        </p:nvSpPr>
        <p:spPr bwMode="auto">
          <a:xfrm>
            <a:off x="8993567" y="3537977"/>
            <a:ext cx="2469523" cy="1165860"/>
          </a:xfrm>
          <a:prstGeom prst="ellipse">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solidFill>
                <a:srgbClr val="595959"/>
              </a:solidFill>
            </a:endParaRPr>
          </a:p>
        </p:txBody>
      </p:sp>
      <p:grpSp>
        <p:nvGrpSpPr>
          <p:cNvPr id="8" name="Group 7"/>
          <p:cNvGrpSpPr/>
          <p:nvPr/>
        </p:nvGrpSpPr>
        <p:grpSpPr>
          <a:xfrm>
            <a:off x="9078375" y="1666461"/>
            <a:ext cx="2276815" cy="1525628"/>
            <a:chOff x="7479592" y="1494853"/>
            <a:chExt cx="3649895" cy="2446325"/>
          </a:xfrm>
          <a:solidFill>
            <a:schemeClr val="accent4"/>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43" name="Rectangle 42"/>
            <p:cNvSpPr/>
            <p:nvPr/>
          </p:nvSpPr>
          <p:spPr>
            <a:xfrm>
              <a:off x="8165814" y="1990103"/>
              <a:ext cx="2411946" cy="518191"/>
            </a:xfrm>
            <a:prstGeom prst="rect">
              <a:avLst/>
            </a:prstGeom>
            <a:grpFill/>
          </p:spPr>
          <p:txBody>
            <a:bodyPr wrap="none">
              <a:spAutoFit/>
            </a:bodyPr>
            <a:lstStyle/>
            <a:p>
              <a:pPr algn="ctr" defTabSz="685432"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9" name="Rectangle 8"/>
          <p:cNvSpPr/>
          <p:nvPr>
            <p:custDataLst>
              <p:tags r:id="rId3"/>
            </p:custDataLst>
          </p:nvPr>
        </p:nvSpPr>
        <p:spPr>
          <a:xfrm>
            <a:off x="9302691" y="2298797"/>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0" name="Rectangle 9"/>
          <p:cNvSpPr/>
          <p:nvPr/>
        </p:nvSpPr>
        <p:spPr>
          <a:xfrm>
            <a:off x="93727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a:t>
            </a:r>
            <a:r>
              <a:rPr lang="en-US" sz="900" dirty="0">
                <a:ln>
                  <a:solidFill>
                    <a:schemeClr val="bg1">
                      <a:alpha val="0"/>
                    </a:schemeClr>
                  </a:solidFill>
                </a:ln>
              </a:rPr>
              <a:t>1</a:t>
            </a:r>
          </a:p>
        </p:txBody>
      </p:sp>
      <p:sp>
        <p:nvSpPr>
          <p:cNvPr id="11" name="Rectangle 10"/>
          <p:cNvSpPr/>
          <p:nvPr/>
        </p:nvSpPr>
        <p:spPr>
          <a:xfrm>
            <a:off x="105323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2</a:t>
            </a:r>
            <a:endParaRPr lang="en-US" sz="900" dirty="0">
              <a:ln>
                <a:solidFill>
                  <a:schemeClr val="bg1">
                    <a:alpha val="0"/>
                  </a:schemeClr>
                </a:solidFill>
              </a:ln>
            </a:endParaRPr>
          </a:p>
        </p:txBody>
      </p:sp>
      <p:sp>
        <p:nvSpPr>
          <p:cNvPr id="12" name="Rectangle 11"/>
          <p:cNvSpPr/>
          <p:nvPr>
            <p:custDataLst>
              <p:tags r:id="rId4"/>
            </p:custDataLst>
          </p:nvPr>
        </p:nvSpPr>
        <p:spPr>
          <a:xfrm>
            <a:off x="9952938" y="2716936"/>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a:r>
              <a:rPr lang="en-US" sz="900" dirty="0" smtClean="0">
                <a:ln>
                  <a:solidFill>
                    <a:schemeClr val="bg1">
                      <a:alpha val="0"/>
                    </a:schemeClr>
                  </a:solidFill>
                </a:ln>
              </a:rPr>
              <a:t>ROLE 1</a:t>
            </a:r>
            <a:endParaRPr lang="en-US" sz="900" dirty="0">
              <a:ln>
                <a:solidFill>
                  <a:schemeClr val="bg1">
                    <a:alpha val="0"/>
                  </a:schemeClr>
                </a:solidFill>
              </a:ln>
            </a:endParaRPr>
          </a:p>
        </p:txBody>
      </p:sp>
      <p:cxnSp>
        <p:nvCxnSpPr>
          <p:cNvPr id="13" name="Straight Connector 12"/>
          <p:cNvCxnSpPr>
            <a:stCxn id="10" idx="3"/>
            <a:endCxn id="11" idx="1"/>
          </p:cNvCxnSpPr>
          <p:nvPr>
            <p:custDataLst>
              <p:tags r:id="rId5"/>
            </p:custDataLst>
          </p:nvPr>
        </p:nvCxnSpPr>
        <p:spPr>
          <a:xfrm>
            <a:off x="9852912" y="2470969"/>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9335557" y="2333809"/>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5" name="Rectangle 14"/>
          <p:cNvSpPr/>
          <p:nvPr>
            <p:custDataLst>
              <p:tags r:id="rId7"/>
            </p:custDataLst>
          </p:nvPr>
        </p:nvSpPr>
        <p:spPr>
          <a:xfrm>
            <a:off x="9918639" y="2682646"/>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cxnSp>
        <p:nvCxnSpPr>
          <p:cNvPr id="16" name="Straight Connector 117"/>
          <p:cNvCxnSpPr>
            <a:stCxn id="10" idx="2"/>
            <a:endCxn id="12" idx="0"/>
          </p:cNvCxnSpPr>
          <p:nvPr>
            <p:custDataLst>
              <p:tags r:id="rId8"/>
            </p:custDataLst>
          </p:nvPr>
        </p:nvCxnSpPr>
        <p:spPr>
          <a:xfrm rot="16200000" flipH="1">
            <a:off x="9831377" y="2355281"/>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321536" y="2760758"/>
            <a:ext cx="554623"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2</a:t>
            </a:r>
          </a:p>
        </p:txBody>
      </p:sp>
      <p:sp>
        <p:nvSpPr>
          <p:cNvPr id="18" name="Rectangle 17"/>
          <p:cNvSpPr/>
          <p:nvPr/>
        </p:nvSpPr>
        <p:spPr>
          <a:xfrm>
            <a:off x="10511155" y="2572653"/>
            <a:ext cx="554624"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1</a:t>
            </a:r>
          </a:p>
        </p:txBody>
      </p:sp>
      <p:cxnSp>
        <p:nvCxnSpPr>
          <p:cNvPr id="19" name="Straight Arrow Connector 18"/>
          <p:cNvCxnSpPr/>
          <p:nvPr/>
        </p:nvCxnSpPr>
        <p:spPr>
          <a:xfrm flipV="1">
            <a:off x="10292051" y="3066873"/>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292374" y="3637289"/>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626555" y="3615858"/>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36667" y="3596807"/>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289355" y="3664078"/>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0481258" y="3951097"/>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672514" y="3951096"/>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672514" y="3951097"/>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9096057" y="39154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8" name="Freeform 6"/>
          <p:cNvSpPr>
            <a:spLocks noEditPoints="1"/>
          </p:cNvSpPr>
          <p:nvPr/>
        </p:nvSpPr>
        <p:spPr bwMode="auto">
          <a:xfrm>
            <a:off x="9441428" y="4153527"/>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9" name="Freeform 6"/>
          <p:cNvSpPr>
            <a:spLocks noEditPoints="1"/>
          </p:cNvSpPr>
          <p:nvPr/>
        </p:nvSpPr>
        <p:spPr bwMode="auto">
          <a:xfrm>
            <a:off x="9817764"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0" name="Freeform 6"/>
          <p:cNvSpPr>
            <a:spLocks noEditPoints="1"/>
          </p:cNvSpPr>
          <p:nvPr/>
        </p:nvSpPr>
        <p:spPr bwMode="auto">
          <a:xfrm>
            <a:off x="10370358"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1" name="Freeform 6"/>
          <p:cNvSpPr>
            <a:spLocks noEditPoints="1"/>
          </p:cNvSpPr>
          <p:nvPr/>
        </p:nvSpPr>
        <p:spPr bwMode="auto">
          <a:xfrm>
            <a:off x="10765748" y="418924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2" name="Freeform 6"/>
          <p:cNvSpPr>
            <a:spLocks noEditPoints="1"/>
          </p:cNvSpPr>
          <p:nvPr/>
        </p:nvSpPr>
        <p:spPr bwMode="auto">
          <a:xfrm>
            <a:off x="11042045" y="407970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grpSp>
        <p:nvGrpSpPr>
          <p:cNvPr id="33" name="Group 32"/>
          <p:cNvGrpSpPr/>
          <p:nvPr/>
        </p:nvGrpSpPr>
        <p:grpSpPr>
          <a:xfrm>
            <a:off x="9935040" y="3487762"/>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p:cNvGrpSpPr/>
          <p:nvPr/>
        </p:nvGrpSpPr>
        <p:grpSpPr>
          <a:xfrm>
            <a:off x="10399910" y="3801963"/>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4"/>
          <p:cNvGrpSpPr/>
          <p:nvPr/>
        </p:nvGrpSpPr>
        <p:grpSpPr>
          <a:xfrm>
            <a:off x="10554329" y="2920214"/>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8444055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43" y="90377"/>
            <a:ext cx="11149013" cy="757131"/>
          </a:xfrm>
        </p:spPr>
        <p:txBody>
          <a:bodyPr/>
          <a:lstStyle/>
          <a:p>
            <a:r>
              <a:rPr lang="en-US" dirty="0" smtClean="0"/>
              <a:t>Domain Controller in the Cloud</a:t>
            </a:r>
            <a:endParaRPr lang="en-US" dirty="0"/>
          </a:p>
        </p:txBody>
      </p:sp>
      <p:grpSp>
        <p:nvGrpSpPr>
          <p:cNvPr id="122" name="Group 121"/>
          <p:cNvGrpSpPr/>
          <p:nvPr/>
        </p:nvGrpSpPr>
        <p:grpSpPr>
          <a:xfrm>
            <a:off x="9068451" y="2206895"/>
            <a:ext cx="2925095" cy="2814704"/>
            <a:chOff x="8948001" y="3799610"/>
            <a:chExt cx="2341419" cy="2341419"/>
          </a:xfrm>
        </p:grpSpPr>
        <p:sp>
          <p:nvSpPr>
            <p:cNvPr id="4" name="Rectangle 3"/>
            <p:cNvSpPr/>
            <p:nvPr/>
          </p:nvSpPr>
          <p:spPr bwMode="auto">
            <a:xfrm>
              <a:off x="8948001" y="3799610"/>
              <a:ext cx="2341419" cy="234141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3529" fontAlgn="base">
                <a:lnSpc>
                  <a:spcPct val="90000"/>
                </a:lnSpc>
                <a:spcBef>
                  <a:spcPct val="0"/>
                </a:spcBef>
                <a:spcAft>
                  <a:spcPct val="0"/>
                </a:spcAft>
              </a:pPr>
              <a:r>
                <a:rPr lang="en-US" dirty="0">
                  <a:gradFill>
                    <a:gsLst>
                      <a:gs pos="0">
                        <a:srgbClr val="FFFFFF"/>
                      </a:gs>
                      <a:gs pos="100000">
                        <a:srgbClr val="FFFFFF"/>
                      </a:gs>
                    </a:gsLst>
                    <a:lin ang="5400000" scaled="0"/>
                  </a:gradFill>
                </a:rPr>
                <a:t>The Virtual Network</a:t>
              </a:r>
            </a:p>
            <a:p>
              <a:pPr algn="ctr" defTabSz="913529" fontAlgn="base">
                <a:lnSpc>
                  <a:spcPct val="90000"/>
                </a:lnSpc>
                <a:spcBef>
                  <a:spcPct val="0"/>
                </a:spcBef>
                <a:spcAft>
                  <a:spcPct val="0"/>
                </a:spcAft>
              </a:pPr>
              <a:r>
                <a:rPr lang="en-US" dirty="0">
                  <a:gradFill>
                    <a:gsLst>
                      <a:gs pos="0">
                        <a:srgbClr val="FFFFFF"/>
                      </a:gs>
                      <a:gs pos="100000">
                        <a:srgbClr val="FFFFFF"/>
                      </a:gs>
                    </a:gsLst>
                    <a:lin ang="5400000" scaled="0"/>
                  </a:gradFill>
                </a:rPr>
                <a:t>in Windows Azure</a:t>
              </a:r>
            </a:p>
          </p:txBody>
        </p:sp>
        <p:sp>
          <p:nvSpPr>
            <p:cNvPr id="6" name="Freeform 40"/>
            <p:cNvSpPr>
              <a:spLocks noEditPoints="1"/>
            </p:cNvSpPr>
            <p:nvPr/>
          </p:nvSpPr>
          <p:spPr bwMode="black">
            <a:xfrm>
              <a:off x="10702813" y="4218422"/>
              <a:ext cx="547891" cy="527396"/>
            </a:xfrm>
            <a:custGeom>
              <a:avLst/>
              <a:gdLst>
                <a:gd name="T0" fmla="*/ 461 w 891"/>
                <a:gd name="T1" fmla="*/ 470 h 859"/>
                <a:gd name="T2" fmla="*/ 793 w 891"/>
                <a:gd name="T3" fmla="*/ 489 h 859"/>
                <a:gd name="T4" fmla="*/ 707 w 891"/>
                <a:gd name="T5" fmla="*/ 787 h 859"/>
                <a:gd name="T6" fmla="*/ 375 w 891"/>
                <a:gd name="T7" fmla="*/ 767 h 859"/>
                <a:gd name="T8" fmla="*/ 461 w 891"/>
                <a:gd name="T9" fmla="*/ 470 h 859"/>
                <a:gd name="T10" fmla="*/ 430 w 891"/>
                <a:gd name="T11" fmla="*/ 387 h 859"/>
                <a:gd name="T12" fmla="*/ 517 w 891"/>
                <a:gd name="T13" fmla="*/ 90 h 859"/>
                <a:gd name="T14" fmla="*/ 184 w 891"/>
                <a:gd name="T15" fmla="*/ 71 h 859"/>
                <a:gd name="T16" fmla="*/ 98 w 891"/>
                <a:gd name="T17" fmla="*/ 368 h 859"/>
                <a:gd name="T18" fmla="*/ 430 w 891"/>
                <a:gd name="T19" fmla="*/ 387 h 859"/>
                <a:gd name="T20" fmla="*/ 83 w 891"/>
                <a:gd name="T21" fmla="*/ 421 h 859"/>
                <a:gd name="T22" fmla="*/ 0 w 891"/>
                <a:gd name="T23" fmla="*/ 703 h 859"/>
                <a:gd name="T24" fmla="*/ 0 w 891"/>
                <a:gd name="T25" fmla="*/ 706 h 859"/>
                <a:gd name="T26" fmla="*/ 7 w 891"/>
                <a:gd name="T27" fmla="*/ 712 h 859"/>
                <a:gd name="T28" fmla="*/ 9 w 891"/>
                <a:gd name="T29" fmla="*/ 712 h 859"/>
                <a:gd name="T30" fmla="*/ 329 w 891"/>
                <a:gd name="T31" fmla="*/ 737 h 859"/>
                <a:gd name="T32" fmla="*/ 415 w 891"/>
                <a:gd name="T33" fmla="*/ 440 h 859"/>
                <a:gd name="T34" fmla="*/ 83 w 891"/>
                <a:gd name="T35" fmla="*/ 421 h 859"/>
                <a:gd name="T36" fmla="*/ 883 w 891"/>
                <a:gd name="T37" fmla="*/ 147 h 859"/>
                <a:gd name="T38" fmla="*/ 882 w 891"/>
                <a:gd name="T39" fmla="*/ 147 h 859"/>
                <a:gd name="T40" fmla="*/ 561 w 891"/>
                <a:gd name="T41" fmla="*/ 122 h 859"/>
                <a:gd name="T42" fmla="*/ 475 w 891"/>
                <a:gd name="T43" fmla="*/ 419 h 859"/>
                <a:gd name="T44" fmla="*/ 808 w 891"/>
                <a:gd name="T45" fmla="*/ 438 h 859"/>
                <a:gd name="T46" fmla="*/ 891 w 891"/>
                <a:gd name="T47" fmla="*/ 154 h 859"/>
                <a:gd name="T48" fmla="*/ 891 w 891"/>
                <a:gd name="T49" fmla="*/ 153 h 859"/>
                <a:gd name="T50" fmla="*/ 883 w 891"/>
                <a:gd name="T51" fmla="*/ 14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1" h="859">
                  <a:moveTo>
                    <a:pt x="461" y="470"/>
                  </a:moveTo>
                  <a:cubicBezTo>
                    <a:pt x="535" y="522"/>
                    <a:pt x="620" y="562"/>
                    <a:pt x="793" y="489"/>
                  </a:cubicBezTo>
                  <a:cubicBezTo>
                    <a:pt x="793" y="489"/>
                    <a:pt x="793" y="489"/>
                    <a:pt x="707" y="787"/>
                  </a:cubicBezTo>
                  <a:cubicBezTo>
                    <a:pt x="534" y="859"/>
                    <a:pt x="449" y="818"/>
                    <a:pt x="375" y="767"/>
                  </a:cubicBezTo>
                  <a:cubicBezTo>
                    <a:pt x="375" y="767"/>
                    <a:pt x="375" y="767"/>
                    <a:pt x="461" y="470"/>
                  </a:cubicBezTo>
                  <a:close/>
                  <a:moveTo>
                    <a:pt x="430" y="387"/>
                  </a:moveTo>
                  <a:cubicBezTo>
                    <a:pt x="517" y="90"/>
                    <a:pt x="517" y="90"/>
                    <a:pt x="517" y="90"/>
                  </a:cubicBezTo>
                  <a:cubicBezTo>
                    <a:pt x="441" y="41"/>
                    <a:pt x="357" y="0"/>
                    <a:pt x="184" y="71"/>
                  </a:cubicBezTo>
                  <a:cubicBezTo>
                    <a:pt x="98" y="368"/>
                    <a:pt x="98" y="368"/>
                    <a:pt x="98" y="368"/>
                  </a:cubicBezTo>
                  <a:cubicBezTo>
                    <a:pt x="271" y="297"/>
                    <a:pt x="354" y="337"/>
                    <a:pt x="430" y="387"/>
                  </a:cubicBezTo>
                  <a:close/>
                  <a:moveTo>
                    <a:pt x="83" y="421"/>
                  </a:moveTo>
                  <a:cubicBezTo>
                    <a:pt x="0" y="703"/>
                    <a:pt x="0" y="703"/>
                    <a:pt x="0" y="703"/>
                  </a:cubicBezTo>
                  <a:cubicBezTo>
                    <a:pt x="0" y="704"/>
                    <a:pt x="0" y="704"/>
                    <a:pt x="0" y="706"/>
                  </a:cubicBezTo>
                  <a:cubicBezTo>
                    <a:pt x="0" y="709"/>
                    <a:pt x="3" y="712"/>
                    <a:pt x="7" y="712"/>
                  </a:cubicBezTo>
                  <a:cubicBezTo>
                    <a:pt x="9" y="712"/>
                    <a:pt x="9" y="712"/>
                    <a:pt x="9" y="712"/>
                  </a:cubicBezTo>
                  <a:cubicBezTo>
                    <a:pt x="175" y="646"/>
                    <a:pt x="256" y="687"/>
                    <a:pt x="329" y="737"/>
                  </a:cubicBezTo>
                  <a:cubicBezTo>
                    <a:pt x="415" y="440"/>
                    <a:pt x="415" y="440"/>
                    <a:pt x="415" y="440"/>
                  </a:cubicBezTo>
                  <a:cubicBezTo>
                    <a:pt x="339" y="389"/>
                    <a:pt x="256" y="348"/>
                    <a:pt x="83" y="421"/>
                  </a:cubicBezTo>
                  <a:close/>
                  <a:moveTo>
                    <a:pt x="883" y="147"/>
                  </a:moveTo>
                  <a:cubicBezTo>
                    <a:pt x="882" y="147"/>
                    <a:pt x="882" y="147"/>
                    <a:pt x="882" y="147"/>
                  </a:cubicBezTo>
                  <a:cubicBezTo>
                    <a:pt x="716" y="212"/>
                    <a:pt x="634" y="172"/>
                    <a:pt x="561" y="122"/>
                  </a:cubicBezTo>
                  <a:cubicBezTo>
                    <a:pt x="475" y="419"/>
                    <a:pt x="475" y="419"/>
                    <a:pt x="475" y="419"/>
                  </a:cubicBezTo>
                  <a:cubicBezTo>
                    <a:pt x="551" y="468"/>
                    <a:pt x="634" y="509"/>
                    <a:pt x="808" y="438"/>
                  </a:cubicBezTo>
                  <a:cubicBezTo>
                    <a:pt x="891" y="154"/>
                    <a:pt x="891" y="154"/>
                    <a:pt x="891" y="154"/>
                  </a:cubicBezTo>
                  <a:cubicBezTo>
                    <a:pt x="891" y="153"/>
                    <a:pt x="891" y="153"/>
                    <a:pt x="891" y="153"/>
                  </a:cubicBezTo>
                  <a:cubicBezTo>
                    <a:pt x="891" y="150"/>
                    <a:pt x="888" y="147"/>
                    <a:pt x="883"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sp>
        <p:nvSpPr>
          <p:cNvPr id="8" name="Freeform 128"/>
          <p:cNvSpPr>
            <a:spLocks noChangeAspect="1"/>
          </p:cNvSpPr>
          <p:nvPr/>
        </p:nvSpPr>
        <p:spPr bwMode="black">
          <a:xfrm>
            <a:off x="4574210" y="2479597"/>
            <a:ext cx="3735578" cy="206358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solidFill>
          <a:ln>
            <a:noFill/>
          </a:ln>
          <a:extLst/>
        </p:spPr>
        <p:txBody>
          <a:bodyPr vert="horz" wrap="square" lIns="91380" tIns="45691" rIns="91380" bIns="45691" numCol="1" anchor="t" anchorCtr="0" compatLnSpc="1">
            <a:prstTxWarp prst="textNoShape">
              <a:avLst/>
            </a:prstTxWarp>
          </a:bodyPr>
          <a:lstStyle/>
          <a:p>
            <a:pPr defTabSz="913793"/>
            <a:endParaRPr lang="en-US">
              <a:solidFill>
                <a:srgbClr val="292929"/>
              </a:solidFill>
            </a:endParaRPr>
          </a:p>
        </p:txBody>
      </p:sp>
      <p:grpSp>
        <p:nvGrpSpPr>
          <p:cNvPr id="123" name="Group 122"/>
          <p:cNvGrpSpPr/>
          <p:nvPr/>
        </p:nvGrpSpPr>
        <p:grpSpPr>
          <a:xfrm>
            <a:off x="9053898" y="2845971"/>
            <a:ext cx="965110" cy="993883"/>
            <a:chOff x="9068431" y="4345563"/>
            <a:chExt cx="965110" cy="993882"/>
          </a:xfrm>
        </p:grpSpPr>
        <p:grpSp>
          <p:nvGrpSpPr>
            <p:cNvPr id="64" name="Group 63"/>
            <p:cNvGrpSpPr/>
            <p:nvPr/>
          </p:nvGrpSpPr>
          <p:grpSpPr>
            <a:xfrm>
              <a:off x="9068431" y="4345563"/>
              <a:ext cx="965110" cy="993882"/>
              <a:chOff x="1809804" y="4442923"/>
              <a:chExt cx="965110" cy="993882"/>
            </a:xfrm>
          </p:grpSpPr>
          <p:pic>
            <p:nvPicPr>
              <p:cNvPr id="65" name="Picture 2"/>
              <p:cNvPicPr>
                <a:picLocks noChangeAspect="1" noChangeArrowheads="1"/>
              </p:cNvPicPr>
              <p:nvPr/>
            </p:nvPicPr>
            <p:blipFill>
              <a:blip r:embed="rId3" cstate="print">
                <a:lum bright="100000" contrast="100000"/>
              </a:blip>
              <a:srcRect/>
              <a:stretch>
                <a:fillRect/>
              </a:stretch>
            </p:blipFill>
            <p:spPr bwMode="auto">
              <a:xfrm>
                <a:off x="1809804" y="4442923"/>
                <a:ext cx="965110" cy="884298"/>
              </a:xfrm>
              <a:prstGeom prst="rect">
                <a:avLst/>
              </a:prstGeom>
              <a:noFill/>
              <a:ln w="9525">
                <a:noFill/>
                <a:miter lim="800000"/>
                <a:headEnd/>
                <a:tailEnd/>
              </a:ln>
              <a:effectLst/>
            </p:spPr>
          </p:pic>
          <p:sp>
            <p:nvSpPr>
              <p:cNvPr id="66" name="Rectangle 65"/>
              <p:cNvSpPr/>
              <p:nvPr/>
            </p:nvSpPr>
            <p:spPr>
              <a:xfrm>
                <a:off x="1876213" y="5178273"/>
                <a:ext cx="763734" cy="258532"/>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Gateway</a:t>
                </a:r>
              </a:p>
            </p:txBody>
          </p:sp>
        </p:grpSp>
        <p:sp>
          <p:nvSpPr>
            <p:cNvPr id="68" name="Freeform 92"/>
            <p:cNvSpPr>
              <a:spLocks noEditPoints="1"/>
            </p:cNvSpPr>
            <p:nvPr/>
          </p:nvSpPr>
          <p:spPr bwMode="black">
            <a:xfrm>
              <a:off x="9842233" y="4787711"/>
              <a:ext cx="191307" cy="26065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grpSp>
        <p:nvGrpSpPr>
          <p:cNvPr id="69" name="Group 68"/>
          <p:cNvGrpSpPr/>
          <p:nvPr/>
        </p:nvGrpSpPr>
        <p:grpSpPr>
          <a:xfrm>
            <a:off x="6797774" y="4656636"/>
            <a:ext cx="430451" cy="1081861"/>
            <a:chOff x="4409404" y="1676776"/>
            <a:chExt cx="510347" cy="1282665"/>
          </a:xfrm>
        </p:grpSpPr>
        <p:sp>
          <p:nvSpPr>
            <p:cNvPr id="71" name="Freeform 27"/>
            <p:cNvSpPr>
              <a:spLocks noChangeAspect="1" noEditPoints="1"/>
            </p:cNvSpPr>
            <p:nvPr/>
          </p:nvSpPr>
          <p:spPr bwMode="black">
            <a:xfrm>
              <a:off x="4409404" y="1676776"/>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72" name="Freeform 27"/>
            <p:cNvSpPr>
              <a:spLocks noChangeAspect="1" noEditPoints="1"/>
            </p:cNvSpPr>
            <p:nvPr/>
          </p:nvSpPr>
          <p:spPr bwMode="black">
            <a:xfrm>
              <a:off x="4409404" y="2153733"/>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73" name="Freeform 27"/>
            <p:cNvSpPr>
              <a:spLocks noChangeAspect="1" noEditPoints="1"/>
            </p:cNvSpPr>
            <p:nvPr/>
          </p:nvSpPr>
          <p:spPr bwMode="black">
            <a:xfrm>
              <a:off x="4409404" y="2630689"/>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grpSp>
        <p:nvGrpSpPr>
          <p:cNvPr id="140" name="Group 139"/>
          <p:cNvGrpSpPr/>
          <p:nvPr/>
        </p:nvGrpSpPr>
        <p:grpSpPr>
          <a:xfrm>
            <a:off x="7260572" y="4775528"/>
            <a:ext cx="988291" cy="824345"/>
            <a:chOff x="8395840" y="5569527"/>
            <a:chExt cx="988291" cy="824345"/>
          </a:xfrm>
        </p:grpSpPr>
        <p:cxnSp>
          <p:nvCxnSpPr>
            <p:cNvPr id="75" name="Straight Arrow Connector 74"/>
            <p:cNvCxnSpPr/>
            <p:nvPr/>
          </p:nvCxnSpPr>
          <p:spPr>
            <a:xfrm>
              <a:off x="8395840" y="5569527"/>
              <a:ext cx="988291" cy="123160"/>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8395840" y="5692688"/>
              <a:ext cx="988291" cy="298896"/>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8395840" y="5692688"/>
              <a:ext cx="988291" cy="701184"/>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9939339" y="4093984"/>
            <a:ext cx="576145" cy="712232"/>
            <a:chOff x="9944860" y="5187045"/>
            <a:chExt cx="576144" cy="712232"/>
          </a:xfrm>
        </p:grpSpPr>
        <p:sp>
          <p:nvSpPr>
            <p:cNvPr id="103" name="Freeform 6"/>
            <p:cNvSpPr>
              <a:spLocks noChangeAspect="1" noEditPoints="1"/>
            </p:cNvSpPr>
            <p:nvPr/>
          </p:nvSpPr>
          <p:spPr bwMode="black">
            <a:xfrm>
              <a:off x="10192459" y="5526355"/>
              <a:ext cx="328545" cy="332665"/>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pic>
          <p:nvPicPr>
            <p:cNvPr id="104"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9944860" y="5187045"/>
              <a:ext cx="355510" cy="712232"/>
            </a:xfrm>
            <a:prstGeom prst="rect">
              <a:avLst/>
            </a:prstGeom>
            <a:noFill/>
          </p:spPr>
        </p:pic>
      </p:grpSp>
      <p:pic>
        <p:nvPicPr>
          <p:cNvPr id="144" name="Picture 2"/>
          <p:cNvPicPr>
            <a:picLocks noChangeAspect="1" noChangeArrowheads="1"/>
          </p:cNvPicPr>
          <p:nvPr/>
        </p:nvPicPr>
        <p:blipFill rotWithShape="1">
          <a:blip r:embed="rId3" cstate="print">
            <a:lum bright="100000" contrast="100000"/>
          </a:blip>
          <a:srcRect l="9422" t="9591" r="8195" b="13220"/>
          <a:stretch/>
        </p:blipFill>
        <p:spPr bwMode="auto">
          <a:xfrm>
            <a:off x="9652451" y="4109379"/>
            <a:ext cx="733110" cy="629380"/>
          </a:xfrm>
          <a:prstGeom prst="rect">
            <a:avLst/>
          </a:prstGeom>
          <a:noFill/>
          <a:ln w="9525">
            <a:noFill/>
            <a:miter lim="800000"/>
            <a:headEnd/>
            <a:tailEnd/>
          </a:ln>
          <a:effectLst/>
        </p:spPr>
      </p:pic>
      <p:grpSp>
        <p:nvGrpSpPr>
          <p:cNvPr id="146" name="Group 145"/>
          <p:cNvGrpSpPr/>
          <p:nvPr/>
        </p:nvGrpSpPr>
        <p:grpSpPr>
          <a:xfrm>
            <a:off x="11160877" y="4068160"/>
            <a:ext cx="604285" cy="712232"/>
            <a:chOff x="4647795" y="6723311"/>
            <a:chExt cx="604285" cy="712232"/>
          </a:xfrm>
        </p:grpSpPr>
        <p:pic>
          <p:nvPicPr>
            <p:cNvPr id="147" name="Picture 2"/>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918743" y="7037593"/>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4647795" y="6723311"/>
              <a:ext cx="355510" cy="712232"/>
            </a:xfrm>
            <a:prstGeom prst="rect">
              <a:avLst/>
            </a:prstGeom>
            <a:noFill/>
          </p:spPr>
        </p:pic>
      </p:grpSp>
      <p:pic>
        <p:nvPicPr>
          <p:cNvPr id="149" name="Picture 2"/>
          <p:cNvPicPr>
            <a:picLocks noChangeAspect="1" noChangeArrowheads="1"/>
          </p:cNvPicPr>
          <p:nvPr/>
        </p:nvPicPr>
        <p:blipFill rotWithShape="1">
          <a:blip r:embed="rId3" cstate="print">
            <a:lum bright="100000" contrast="100000"/>
          </a:blip>
          <a:srcRect l="9422" t="9591" r="8195" b="13220"/>
          <a:stretch/>
        </p:blipFill>
        <p:spPr bwMode="auto">
          <a:xfrm>
            <a:off x="10894133" y="4075407"/>
            <a:ext cx="733110" cy="629380"/>
          </a:xfrm>
          <a:prstGeom prst="rect">
            <a:avLst/>
          </a:prstGeom>
          <a:noFill/>
          <a:ln w="9525">
            <a:noFill/>
            <a:miter lim="800000"/>
            <a:headEnd/>
            <a:tailEnd/>
          </a:ln>
          <a:effectLst/>
        </p:spPr>
      </p:pic>
      <p:sp>
        <p:nvSpPr>
          <p:cNvPr id="150" name="Rectangle 149"/>
          <p:cNvSpPr/>
          <p:nvPr/>
        </p:nvSpPr>
        <p:spPr>
          <a:xfrm>
            <a:off x="10850663" y="4727223"/>
            <a:ext cx="989246"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SQL Servers</a:t>
            </a:r>
          </a:p>
        </p:txBody>
      </p:sp>
      <p:sp>
        <p:nvSpPr>
          <p:cNvPr id="151" name="Rectangle 150"/>
          <p:cNvSpPr/>
          <p:nvPr/>
        </p:nvSpPr>
        <p:spPr>
          <a:xfrm>
            <a:off x="9674552" y="4737103"/>
            <a:ext cx="885049"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IIS Servers</a:t>
            </a:r>
          </a:p>
        </p:txBody>
      </p:sp>
      <p:grpSp>
        <p:nvGrpSpPr>
          <p:cNvPr id="180" name="Group 179"/>
          <p:cNvGrpSpPr/>
          <p:nvPr/>
        </p:nvGrpSpPr>
        <p:grpSpPr bwMode="black">
          <a:xfrm>
            <a:off x="8239084" y="4581584"/>
            <a:ext cx="830326" cy="640637"/>
            <a:chOff x="7010400" y="2133600"/>
            <a:chExt cx="1379538" cy="1065213"/>
          </a:xfrm>
          <a:solidFill>
            <a:schemeClr val="tx2"/>
          </a:solidFill>
        </p:grpSpPr>
        <p:sp>
          <p:nvSpPr>
            <p:cNvPr id="181"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2"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3"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4"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5"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6"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28" name="Rectangle 227"/>
          <p:cNvSpPr/>
          <p:nvPr/>
        </p:nvSpPr>
        <p:spPr>
          <a:xfrm>
            <a:off x="8132604" y="5249263"/>
            <a:ext cx="1128386" cy="4247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tx2"/>
                </a:solidFill>
              </a:rPr>
              <a:t>Load Balancer</a:t>
            </a:r>
          </a:p>
          <a:p>
            <a:pPr algn="ctr" defTabSz="913529" fontAlgn="base">
              <a:lnSpc>
                <a:spcPct val="90000"/>
              </a:lnSpc>
              <a:spcBef>
                <a:spcPct val="0"/>
              </a:spcBef>
              <a:spcAft>
                <a:spcPct val="0"/>
              </a:spcAft>
            </a:pPr>
            <a:r>
              <a:rPr lang="en-US" sz="1200" dirty="0">
                <a:solidFill>
                  <a:schemeClr val="tx2"/>
                </a:solidFill>
              </a:rPr>
              <a:t>Public IP</a:t>
            </a:r>
          </a:p>
        </p:txBody>
      </p:sp>
      <p:cxnSp>
        <p:nvCxnSpPr>
          <p:cNvPr id="11" name="Elbow Connector 10"/>
          <p:cNvCxnSpPr/>
          <p:nvPr/>
        </p:nvCxnSpPr>
        <p:spPr>
          <a:xfrm rot="10800000" flipV="1">
            <a:off x="2530937" y="3606392"/>
            <a:ext cx="7937218" cy="7853"/>
          </a:xfrm>
          <a:prstGeom prst="bentConnector3">
            <a:avLst>
              <a:gd name="adj1" fmla="val 50000"/>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0" name="Rectangle 229"/>
          <p:cNvSpPr/>
          <p:nvPr/>
        </p:nvSpPr>
        <p:spPr>
          <a:xfrm>
            <a:off x="5654917" y="3606395"/>
            <a:ext cx="1763723" cy="590944"/>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bg1"/>
                </a:solidFill>
              </a:rPr>
              <a:t>AD Replication</a:t>
            </a:r>
          </a:p>
          <a:p>
            <a:pPr algn="ctr" defTabSz="913529" fontAlgn="base">
              <a:lnSpc>
                <a:spcPct val="90000"/>
              </a:lnSpc>
              <a:spcBef>
                <a:spcPct val="0"/>
              </a:spcBef>
              <a:spcAft>
                <a:spcPct val="0"/>
              </a:spcAft>
            </a:pPr>
            <a:r>
              <a:rPr lang="en-US" sz="1200" dirty="0">
                <a:solidFill>
                  <a:schemeClr val="bg1"/>
                </a:solidFill>
              </a:rPr>
              <a:t>+</a:t>
            </a:r>
            <a:br>
              <a:rPr lang="en-US" sz="1200" dirty="0">
                <a:solidFill>
                  <a:schemeClr val="bg1"/>
                </a:solidFill>
              </a:rPr>
            </a:br>
            <a:r>
              <a:rPr lang="en-US" sz="1200" dirty="0">
                <a:solidFill>
                  <a:schemeClr val="bg1"/>
                </a:solidFill>
              </a:rPr>
              <a:t>On Premises Resources</a:t>
            </a:r>
          </a:p>
        </p:txBody>
      </p:sp>
      <p:grpSp>
        <p:nvGrpSpPr>
          <p:cNvPr id="141" name="Group 140"/>
          <p:cNvGrpSpPr/>
          <p:nvPr/>
        </p:nvGrpSpPr>
        <p:grpSpPr>
          <a:xfrm>
            <a:off x="10436255" y="3073313"/>
            <a:ext cx="479392" cy="712232"/>
            <a:chOff x="4610325" y="6858496"/>
            <a:chExt cx="479392" cy="712232"/>
          </a:xfrm>
        </p:grpSpPr>
        <p:pic>
          <p:nvPicPr>
            <p:cNvPr id="142"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4610325" y="6858496"/>
              <a:ext cx="355510" cy="712232"/>
            </a:xfrm>
            <a:prstGeom prst="rect">
              <a:avLst/>
            </a:prstGeom>
            <a:noFill/>
          </p:spPr>
        </p:pic>
        <p:sp>
          <p:nvSpPr>
            <p:cNvPr id="143" name="Isosceles Triangle 142"/>
            <p:cNvSpPr/>
            <p:nvPr/>
          </p:nvSpPr>
          <p:spPr bwMode="auto">
            <a:xfrm>
              <a:off x="4883537" y="7331187"/>
              <a:ext cx="206180" cy="17774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5" name="Rectangle 144"/>
            <p:cNvSpPr/>
            <p:nvPr/>
          </p:nvSpPr>
          <p:spPr bwMode="auto">
            <a:xfrm>
              <a:off x="4883537" y="7416936"/>
              <a:ext cx="206180" cy="263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52" name="Rectangle 151"/>
            <p:cNvSpPr/>
            <p:nvPr/>
          </p:nvSpPr>
          <p:spPr bwMode="auto">
            <a:xfrm rot="16200000">
              <a:off x="4928054" y="7465866"/>
              <a:ext cx="117146" cy="26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53" name="Isosceles Triangle 152"/>
            <p:cNvSpPr/>
            <p:nvPr/>
          </p:nvSpPr>
          <p:spPr bwMode="auto">
            <a:xfrm>
              <a:off x="4942260" y="7396152"/>
              <a:ext cx="88734" cy="764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grpSp>
      <p:sp>
        <p:nvSpPr>
          <p:cNvPr id="154" name="Rectangle 153"/>
          <p:cNvSpPr/>
          <p:nvPr/>
        </p:nvSpPr>
        <p:spPr>
          <a:xfrm>
            <a:off x="10756018" y="3397411"/>
            <a:ext cx="838691"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AD / DNS</a:t>
            </a:r>
          </a:p>
        </p:txBody>
      </p:sp>
      <p:cxnSp>
        <p:nvCxnSpPr>
          <p:cNvPr id="232" name="Straight Arrow Connector 231"/>
          <p:cNvCxnSpPr/>
          <p:nvPr/>
        </p:nvCxnSpPr>
        <p:spPr>
          <a:xfrm flipV="1">
            <a:off x="10186920" y="3730231"/>
            <a:ext cx="372682" cy="51140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55" name="Rectangle 154"/>
          <p:cNvSpPr/>
          <p:nvPr/>
        </p:nvSpPr>
        <p:spPr>
          <a:xfrm>
            <a:off x="10318765" y="3887403"/>
            <a:ext cx="758541"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bg1"/>
                </a:solidFill>
              </a:rPr>
              <a:t>AD </a:t>
            </a:r>
            <a:r>
              <a:rPr lang="en-US" sz="1200" dirty="0" err="1">
                <a:solidFill>
                  <a:schemeClr val="bg1"/>
                </a:solidFill>
              </a:rPr>
              <a:t>Auth</a:t>
            </a:r>
            <a:endParaRPr lang="en-US" sz="1200" dirty="0">
              <a:solidFill>
                <a:schemeClr val="bg1"/>
              </a:solidFill>
            </a:endParaRPr>
          </a:p>
        </p:txBody>
      </p:sp>
      <p:cxnSp>
        <p:nvCxnSpPr>
          <p:cNvPr id="234" name="Straight Arrow Connector 233"/>
          <p:cNvCxnSpPr>
            <a:endCxn id="143" idx="3"/>
          </p:cNvCxnSpPr>
          <p:nvPr/>
        </p:nvCxnSpPr>
        <p:spPr>
          <a:xfrm flipH="1" flipV="1">
            <a:off x="10812557" y="3723765"/>
            <a:ext cx="362804" cy="458777"/>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5448861" y="3085675"/>
            <a:ext cx="1852303"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b="1" dirty="0">
                <a:solidFill>
                  <a:schemeClr val="tx2"/>
                </a:solidFill>
              </a:rPr>
              <a:t>Site to Site VPN Tunnel</a:t>
            </a:r>
          </a:p>
        </p:txBody>
      </p:sp>
      <p:cxnSp>
        <p:nvCxnSpPr>
          <p:cNvPr id="157" name="Straight Arrow Connector 156"/>
          <p:cNvCxnSpPr/>
          <p:nvPr/>
        </p:nvCxnSpPr>
        <p:spPr>
          <a:xfrm flipH="1" flipV="1">
            <a:off x="9906217" y="3606391"/>
            <a:ext cx="280702" cy="607904"/>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bwMode="auto">
          <a:xfrm>
            <a:off x="382772" y="1563005"/>
            <a:ext cx="11717079" cy="4529471"/>
          </a:xfrm>
          <a:prstGeom prst="rect">
            <a:avLst/>
          </a:prstGeom>
          <a:noFill/>
          <a:ln w="158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59" name="Rectangle 158"/>
          <p:cNvSpPr/>
          <p:nvPr/>
        </p:nvSpPr>
        <p:spPr>
          <a:xfrm>
            <a:off x="5340439" y="1647259"/>
            <a:ext cx="2346861"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b="1" dirty="0">
                <a:solidFill>
                  <a:schemeClr val="accent4"/>
                </a:solidFill>
              </a:rPr>
              <a:t>Contoso.com Active Directory</a:t>
            </a:r>
          </a:p>
        </p:txBody>
      </p:sp>
      <p:grpSp>
        <p:nvGrpSpPr>
          <p:cNvPr id="5" name="Group 4"/>
          <p:cNvGrpSpPr/>
          <p:nvPr/>
        </p:nvGrpSpPr>
        <p:grpSpPr>
          <a:xfrm>
            <a:off x="382773" y="1562987"/>
            <a:ext cx="4550553" cy="4529489"/>
            <a:chOff x="382773" y="1562987"/>
            <a:chExt cx="4550553" cy="4529489"/>
          </a:xfrm>
        </p:grpSpPr>
        <p:grpSp>
          <p:nvGrpSpPr>
            <p:cNvPr id="161" name="Group 160"/>
            <p:cNvGrpSpPr/>
            <p:nvPr/>
          </p:nvGrpSpPr>
          <p:grpSpPr>
            <a:xfrm>
              <a:off x="591318" y="1865904"/>
              <a:ext cx="3465948" cy="3465951"/>
              <a:chOff x="897789" y="1992744"/>
              <a:chExt cx="3465948" cy="3465948"/>
            </a:xfrm>
          </p:grpSpPr>
          <p:sp>
            <p:nvSpPr>
              <p:cNvPr id="239" name="Rectangle 238"/>
              <p:cNvSpPr/>
              <p:nvPr/>
            </p:nvSpPr>
            <p:spPr bwMode="auto">
              <a:xfrm>
                <a:off x="897789" y="1992744"/>
                <a:ext cx="3465948" cy="34659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3529" fontAlgn="base">
                  <a:lnSpc>
                    <a:spcPct val="90000"/>
                  </a:lnSpc>
                  <a:spcBef>
                    <a:spcPct val="0"/>
                  </a:spcBef>
                  <a:spcAft>
                    <a:spcPct val="0"/>
                  </a:spcAft>
                </a:pPr>
                <a:r>
                  <a:rPr lang="en-US" sz="2400" dirty="0" err="1">
                    <a:gradFill>
                      <a:gsLst>
                        <a:gs pos="0">
                          <a:srgbClr val="FFFFFF"/>
                        </a:gs>
                        <a:gs pos="100000">
                          <a:srgbClr val="FFFFFF"/>
                        </a:gs>
                      </a:gsLst>
                      <a:lin ang="5400000" scaled="0"/>
                    </a:gradFill>
                  </a:rPr>
                  <a:t>Contoso</a:t>
                </a:r>
                <a:r>
                  <a:rPr lang="en-US" sz="2400" dirty="0">
                    <a:gradFill>
                      <a:gsLst>
                        <a:gs pos="0">
                          <a:srgbClr val="FFFFFF"/>
                        </a:gs>
                        <a:gs pos="100000">
                          <a:srgbClr val="FFFFFF"/>
                        </a:gs>
                      </a:gsLst>
                      <a:lin ang="5400000" scaled="0"/>
                    </a:gradFill>
                  </a:rPr>
                  <a:t> Corp Network</a:t>
                </a:r>
              </a:p>
            </p:txBody>
          </p:sp>
          <p:pic>
            <p:nvPicPr>
              <p:cNvPr id="240" name="Picture 2"/>
              <p:cNvPicPr>
                <a:picLocks noChangeAspect="1" noChangeArrowheads="1"/>
              </p:cNvPicPr>
              <p:nvPr/>
            </p:nvPicPr>
            <p:blipFill>
              <a:blip r:embed="rId3" cstate="print">
                <a:lum bright="100000" contrast="100000"/>
              </a:blip>
              <a:srcRect/>
              <a:stretch>
                <a:fillRect/>
              </a:stretch>
            </p:blipFill>
            <p:spPr bwMode="auto">
              <a:xfrm>
                <a:off x="3298179" y="4442923"/>
                <a:ext cx="965110" cy="884298"/>
              </a:xfrm>
              <a:prstGeom prst="rect">
                <a:avLst/>
              </a:prstGeom>
              <a:noFill/>
              <a:ln w="9525">
                <a:noFill/>
                <a:miter lim="800000"/>
                <a:headEnd/>
                <a:tailEnd/>
              </a:ln>
              <a:effectLst/>
            </p:spPr>
          </p:pic>
          <p:grpSp>
            <p:nvGrpSpPr>
              <p:cNvPr id="241" name="Group 240"/>
              <p:cNvGrpSpPr/>
              <p:nvPr/>
            </p:nvGrpSpPr>
            <p:grpSpPr>
              <a:xfrm>
                <a:off x="2717713" y="2401459"/>
                <a:ext cx="869945" cy="629380"/>
                <a:chOff x="2870782" y="2512291"/>
                <a:chExt cx="791194" cy="572406"/>
              </a:xfrm>
            </p:grpSpPr>
            <p:pic>
              <p:nvPicPr>
                <p:cNvPr id="264" name="Picture 2"/>
                <p:cNvPicPr>
                  <a:picLocks noChangeAspect="1" noChangeArrowheads="1"/>
                </p:cNvPicPr>
                <p:nvPr/>
              </p:nvPicPr>
              <p:blipFill rotWithShape="1">
                <a:blip r:embed="rId3"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265"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sp>
            <p:nvSpPr>
              <p:cNvPr id="242" name="Rectangle 241"/>
              <p:cNvSpPr/>
              <p:nvPr/>
            </p:nvSpPr>
            <p:spPr>
              <a:xfrm>
                <a:off x="2711065" y="2988957"/>
                <a:ext cx="885049" cy="258532"/>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IIS Servers</a:t>
                </a:r>
              </a:p>
            </p:txBody>
          </p:sp>
          <p:grpSp>
            <p:nvGrpSpPr>
              <p:cNvPr id="243" name="Group 242"/>
              <p:cNvGrpSpPr/>
              <p:nvPr/>
            </p:nvGrpSpPr>
            <p:grpSpPr>
              <a:xfrm>
                <a:off x="2211418" y="3451570"/>
                <a:ext cx="838691" cy="932245"/>
                <a:chOff x="1731183" y="3451570"/>
                <a:chExt cx="838691" cy="932245"/>
              </a:xfrm>
            </p:grpSpPr>
            <p:grpSp>
              <p:nvGrpSpPr>
                <p:cNvPr id="255" name="Group 254"/>
                <p:cNvGrpSpPr/>
                <p:nvPr/>
              </p:nvGrpSpPr>
              <p:grpSpPr>
                <a:xfrm>
                  <a:off x="1972774" y="3451570"/>
                  <a:ext cx="479392" cy="712232"/>
                  <a:chOff x="1972774" y="3451570"/>
                  <a:chExt cx="479392" cy="712232"/>
                </a:xfrm>
              </p:grpSpPr>
              <p:pic>
                <p:nvPicPr>
                  <p:cNvPr id="257"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1972774" y="3451570"/>
                    <a:ext cx="355510" cy="712232"/>
                  </a:xfrm>
                  <a:prstGeom prst="rect">
                    <a:avLst/>
                  </a:prstGeom>
                  <a:noFill/>
                </p:spPr>
              </p:pic>
              <p:grpSp>
                <p:nvGrpSpPr>
                  <p:cNvPr id="258" name="Group 257"/>
                  <p:cNvGrpSpPr/>
                  <p:nvPr/>
                </p:nvGrpSpPr>
                <p:grpSpPr>
                  <a:xfrm>
                    <a:off x="2245986" y="3924261"/>
                    <a:ext cx="206180" cy="206424"/>
                    <a:chOff x="2245986" y="3924261"/>
                    <a:chExt cx="206180" cy="206424"/>
                  </a:xfrm>
                </p:grpSpPr>
                <p:grpSp>
                  <p:nvGrpSpPr>
                    <p:cNvPr id="259" name="Group 258"/>
                    <p:cNvGrpSpPr/>
                    <p:nvPr/>
                  </p:nvGrpSpPr>
                  <p:grpSpPr>
                    <a:xfrm>
                      <a:off x="2245986" y="3924261"/>
                      <a:ext cx="206180" cy="206424"/>
                      <a:chOff x="1779323" y="4627897"/>
                      <a:chExt cx="472764" cy="473323"/>
                    </a:xfrm>
                  </p:grpSpPr>
                  <p:sp>
                    <p:nvSpPr>
                      <p:cNvPr id="261" name="Isosceles Triangle 260"/>
                      <p:cNvSpPr/>
                      <p:nvPr/>
                    </p:nvSpPr>
                    <p:spPr bwMode="auto">
                      <a:xfrm>
                        <a:off x="1779323" y="4627897"/>
                        <a:ext cx="472764" cy="4075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62" name="Rectangle 261"/>
                      <p:cNvSpPr/>
                      <p:nvPr/>
                    </p:nvSpPr>
                    <p:spPr bwMode="auto">
                      <a:xfrm>
                        <a:off x="1779323" y="4824517"/>
                        <a:ext cx="472764" cy="60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63" name="Rectangle 262"/>
                      <p:cNvSpPr/>
                      <p:nvPr/>
                    </p:nvSpPr>
                    <p:spPr bwMode="auto">
                      <a:xfrm rot="16200000">
                        <a:off x="1881399" y="4936712"/>
                        <a:ext cx="268612" cy="604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grpSp>
                <p:sp>
                  <p:nvSpPr>
                    <p:cNvPr id="260" name="Isosceles Triangle 259"/>
                    <p:cNvSpPr/>
                    <p:nvPr/>
                  </p:nvSpPr>
                  <p:spPr bwMode="auto">
                    <a:xfrm>
                      <a:off x="2304709" y="3989226"/>
                      <a:ext cx="88734" cy="764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grpSp>
            </p:grpSp>
            <p:sp>
              <p:nvSpPr>
                <p:cNvPr id="256" name="Rectangle 255"/>
                <p:cNvSpPr/>
                <p:nvPr/>
              </p:nvSpPr>
              <p:spPr>
                <a:xfrm>
                  <a:off x="1731183" y="4125283"/>
                  <a:ext cx="838691" cy="258532"/>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AD / DNS</a:t>
                  </a:r>
                </a:p>
              </p:txBody>
            </p:sp>
          </p:grpSp>
          <p:pic>
            <p:nvPicPr>
              <p:cNvPr id="244" name="Picture 2"/>
              <p:cNvPicPr>
                <a:picLocks noChangeAspect="1" noChangeArrowheads="1"/>
              </p:cNvPicPr>
              <p:nvPr/>
            </p:nvPicPr>
            <p:blipFill rotWithShape="1">
              <a:blip r:embed="rId3" cstate="print">
                <a:lum bright="100000" contrast="100000"/>
              </a:blip>
              <a:srcRect l="9422" t="9591" r="8195" b="13220"/>
              <a:stretch/>
            </p:blipFill>
            <p:spPr bwMode="auto">
              <a:xfrm>
                <a:off x="1521605" y="2369636"/>
                <a:ext cx="733110" cy="629380"/>
              </a:xfrm>
              <a:prstGeom prst="rect">
                <a:avLst/>
              </a:prstGeom>
              <a:noFill/>
              <a:ln w="9525">
                <a:noFill/>
                <a:miter lim="800000"/>
                <a:headEnd/>
                <a:tailEnd/>
              </a:ln>
              <a:effectLst/>
            </p:spPr>
          </p:pic>
          <p:sp>
            <p:nvSpPr>
              <p:cNvPr id="245" name="Rectangle 244"/>
              <p:cNvSpPr/>
              <p:nvPr/>
            </p:nvSpPr>
            <p:spPr>
              <a:xfrm>
                <a:off x="1462860" y="2957133"/>
                <a:ext cx="989245" cy="258532"/>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SQL Servers</a:t>
                </a:r>
              </a:p>
            </p:txBody>
          </p:sp>
          <p:pic>
            <p:nvPicPr>
              <p:cNvPr id="246" name="Picture 2"/>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2060071" y="2677961"/>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7" name="Group 246"/>
              <p:cNvGrpSpPr/>
              <p:nvPr/>
            </p:nvGrpSpPr>
            <p:grpSpPr>
              <a:xfrm>
                <a:off x="2148208" y="4442923"/>
                <a:ext cx="965110" cy="993882"/>
                <a:chOff x="1809804" y="4442923"/>
                <a:chExt cx="965110" cy="993882"/>
              </a:xfrm>
            </p:grpSpPr>
            <p:pic>
              <p:nvPicPr>
                <p:cNvPr id="252" name="Picture 2"/>
                <p:cNvPicPr>
                  <a:picLocks noChangeAspect="1" noChangeArrowheads="1"/>
                </p:cNvPicPr>
                <p:nvPr/>
              </p:nvPicPr>
              <p:blipFill>
                <a:blip r:embed="rId3" cstate="print">
                  <a:lum bright="100000" contrast="100000"/>
                </a:blip>
                <a:srcRect/>
                <a:stretch>
                  <a:fillRect/>
                </a:stretch>
              </p:blipFill>
              <p:spPr bwMode="auto">
                <a:xfrm>
                  <a:off x="1809804" y="4442923"/>
                  <a:ext cx="965110" cy="884298"/>
                </a:xfrm>
                <a:prstGeom prst="rect">
                  <a:avLst/>
                </a:prstGeom>
                <a:noFill/>
                <a:ln w="9525">
                  <a:noFill/>
                  <a:miter lim="800000"/>
                  <a:headEnd/>
                  <a:tailEnd/>
                </a:ln>
                <a:effectLst/>
              </p:spPr>
            </p:pic>
            <p:sp>
              <p:nvSpPr>
                <p:cNvPr id="253" name="Rectangle 252"/>
                <p:cNvSpPr/>
                <p:nvPr/>
              </p:nvSpPr>
              <p:spPr>
                <a:xfrm>
                  <a:off x="1844956" y="5178273"/>
                  <a:ext cx="826252" cy="258532"/>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Exchange</a:t>
                  </a:r>
                </a:p>
              </p:txBody>
            </p:sp>
            <p:sp>
              <p:nvSpPr>
                <p:cNvPr id="254" name="Freeform 128"/>
                <p:cNvSpPr>
                  <a:spLocks noEditPoints="1"/>
                </p:cNvSpPr>
                <p:nvPr/>
              </p:nvSpPr>
              <p:spPr bwMode="black">
                <a:xfrm>
                  <a:off x="2433694" y="4961317"/>
                  <a:ext cx="322748" cy="2257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defTabSz="913793"/>
                  <a:endParaRPr lang="en-US" sz="1600">
                    <a:solidFill>
                      <a:srgbClr val="292929"/>
                    </a:solidFill>
                  </a:endParaRPr>
                </a:p>
              </p:txBody>
            </p:sp>
          </p:grpSp>
          <p:sp>
            <p:nvSpPr>
              <p:cNvPr id="248" name="Freeform 27"/>
              <p:cNvSpPr>
                <a:spLocks noChangeAspect="1" noEditPoints="1"/>
              </p:cNvSpPr>
              <p:nvPr/>
            </p:nvSpPr>
            <p:spPr bwMode="black">
              <a:xfrm>
                <a:off x="1187931" y="3478935"/>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249" name="Freeform 27"/>
              <p:cNvSpPr>
                <a:spLocks noChangeAspect="1" noEditPoints="1"/>
              </p:cNvSpPr>
              <p:nvPr/>
            </p:nvSpPr>
            <p:spPr bwMode="black">
              <a:xfrm>
                <a:off x="1187931" y="3955892"/>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250" name="Freeform 27"/>
              <p:cNvSpPr>
                <a:spLocks noChangeAspect="1" noEditPoints="1"/>
              </p:cNvSpPr>
              <p:nvPr/>
            </p:nvSpPr>
            <p:spPr bwMode="black">
              <a:xfrm>
                <a:off x="1187931" y="4432849"/>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251" name="Freeform 27"/>
              <p:cNvSpPr>
                <a:spLocks noChangeAspect="1" noEditPoints="1"/>
              </p:cNvSpPr>
              <p:nvPr/>
            </p:nvSpPr>
            <p:spPr bwMode="black">
              <a:xfrm>
                <a:off x="1187931" y="4909805"/>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grpSp>
          <p:nvGrpSpPr>
            <p:cNvPr id="162" name="Group 161"/>
            <p:cNvGrpSpPr/>
            <p:nvPr/>
          </p:nvGrpSpPr>
          <p:grpSpPr>
            <a:xfrm>
              <a:off x="3089027" y="3223773"/>
              <a:ext cx="813043" cy="1064047"/>
              <a:chOff x="3374212" y="3425018"/>
              <a:chExt cx="813043" cy="1064045"/>
            </a:xfrm>
          </p:grpSpPr>
          <p:pic>
            <p:nvPicPr>
              <p:cNvPr id="237"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3602978" y="3425018"/>
                <a:ext cx="355510" cy="712232"/>
              </a:xfrm>
              <a:prstGeom prst="rect">
                <a:avLst/>
              </a:prstGeom>
              <a:noFill/>
            </p:spPr>
          </p:pic>
          <p:sp>
            <p:nvSpPr>
              <p:cNvPr id="238" name="Rectangle 237"/>
              <p:cNvSpPr/>
              <p:nvPr/>
            </p:nvSpPr>
            <p:spPr>
              <a:xfrm>
                <a:off x="3374212" y="4064332"/>
                <a:ext cx="813043" cy="424731"/>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S2S VPN </a:t>
                </a:r>
                <a:br>
                  <a:rPr lang="en-US" sz="1200" dirty="0">
                    <a:gradFill>
                      <a:gsLst>
                        <a:gs pos="0">
                          <a:srgbClr val="FFFFFF"/>
                        </a:gs>
                        <a:gs pos="100000">
                          <a:srgbClr val="FFFFFF"/>
                        </a:gs>
                      </a:gsLst>
                      <a:lin ang="5400000" scaled="0"/>
                    </a:gradFill>
                  </a:rPr>
                </a:br>
                <a:r>
                  <a:rPr lang="en-US" sz="1200" dirty="0">
                    <a:gradFill>
                      <a:gsLst>
                        <a:gs pos="0">
                          <a:srgbClr val="FFFFFF"/>
                        </a:gs>
                        <a:gs pos="100000">
                          <a:srgbClr val="FFFFFF"/>
                        </a:gs>
                      </a:gsLst>
                      <a:lin ang="5400000" scaled="0"/>
                    </a:gradFill>
                  </a:rPr>
                  <a:t>Device</a:t>
                </a:r>
              </a:p>
            </p:txBody>
          </p:sp>
        </p:grpSp>
        <p:grpSp>
          <p:nvGrpSpPr>
            <p:cNvPr id="163" name="Group 162"/>
            <p:cNvGrpSpPr/>
            <p:nvPr/>
          </p:nvGrpSpPr>
          <p:grpSpPr>
            <a:xfrm>
              <a:off x="4502875" y="1767148"/>
              <a:ext cx="430451" cy="1081861"/>
              <a:chOff x="4409404" y="1676776"/>
              <a:chExt cx="510347" cy="1282665"/>
            </a:xfrm>
          </p:grpSpPr>
          <p:sp>
            <p:nvSpPr>
              <p:cNvPr id="233" name="Freeform 27"/>
              <p:cNvSpPr>
                <a:spLocks noChangeAspect="1" noEditPoints="1"/>
              </p:cNvSpPr>
              <p:nvPr/>
            </p:nvSpPr>
            <p:spPr bwMode="black">
              <a:xfrm>
                <a:off x="4409404" y="1676776"/>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235" name="Freeform 27"/>
              <p:cNvSpPr>
                <a:spLocks noChangeAspect="1" noEditPoints="1"/>
              </p:cNvSpPr>
              <p:nvPr/>
            </p:nvSpPr>
            <p:spPr bwMode="black">
              <a:xfrm>
                <a:off x="4409404" y="2153733"/>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236" name="Freeform 27"/>
              <p:cNvSpPr>
                <a:spLocks noChangeAspect="1" noEditPoints="1"/>
              </p:cNvSpPr>
              <p:nvPr/>
            </p:nvSpPr>
            <p:spPr bwMode="black">
              <a:xfrm>
                <a:off x="4409404" y="2630689"/>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grpSp>
          <p:nvGrpSpPr>
            <p:cNvPr id="164" name="Group 163"/>
            <p:cNvGrpSpPr/>
            <p:nvPr/>
          </p:nvGrpSpPr>
          <p:grpSpPr>
            <a:xfrm>
              <a:off x="3302455" y="1905787"/>
              <a:ext cx="1200422" cy="804576"/>
              <a:chOff x="3587658" y="2107080"/>
              <a:chExt cx="1200422" cy="804576"/>
            </a:xfrm>
          </p:grpSpPr>
          <p:cxnSp>
            <p:nvCxnSpPr>
              <p:cNvPr id="179" name="Straight Arrow Connector 178"/>
              <p:cNvCxnSpPr/>
              <p:nvPr/>
            </p:nvCxnSpPr>
            <p:spPr>
              <a:xfrm flipH="1">
                <a:off x="3602978" y="2107080"/>
                <a:ext cx="1185102" cy="609069"/>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p:nvPr/>
            </p:nvCxnSpPr>
            <p:spPr>
              <a:xfrm flipH="1">
                <a:off x="3602978" y="2509368"/>
                <a:ext cx="1185102" cy="206782"/>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flipH="1" flipV="1">
                <a:off x="3587658" y="2716150"/>
                <a:ext cx="1200422" cy="195506"/>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2713792" y="2231852"/>
              <a:ext cx="576145" cy="712232"/>
              <a:chOff x="9944860" y="5187045"/>
              <a:chExt cx="576144" cy="712232"/>
            </a:xfrm>
          </p:grpSpPr>
          <p:sp>
            <p:nvSpPr>
              <p:cNvPr id="177" name="Freeform 6"/>
              <p:cNvSpPr>
                <a:spLocks noChangeAspect="1" noEditPoints="1"/>
              </p:cNvSpPr>
              <p:nvPr/>
            </p:nvSpPr>
            <p:spPr bwMode="black">
              <a:xfrm>
                <a:off x="10192459" y="5526355"/>
                <a:ext cx="328545" cy="332665"/>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pic>
            <p:nvPicPr>
              <p:cNvPr id="178"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9944860" y="5187045"/>
                <a:ext cx="355510" cy="712232"/>
              </a:xfrm>
              <a:prstGeom prst="rect">
                <a:avLst/>
              </a:prstGeom>
              <a:noFill/>
            </p:spPr>
          </p:pic>
        </p:grpSp>
        <p:grpSp>
          <p:nvGrpSpPr>
            <p:cNvPr id="166" name="Group 165"/>
            <p:cNvGrpSpPr/>
            <p:nvPr/>
          </p:nvGrpSpPr>
          <p:grpSpPr>
            <a:xfrm>
              <a:off x="1493287" y="2242485"/>
              <a:ext cx="604285" cy="712232"/>
              <a:chOff x="4647795" y="6723311"/>
              <a:chExt cx="604285" cy="712232"/>
            </a:xfrm>
          </p:grpSpPr>
          <p:pic>
            <p:nvPicPr>
              <p:cNvPr id="175" name="Picture 2"/>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918743" y="7037593"/>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6"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4647795" y="6723311"/>
                <a:ext cx="355510" cy="712232"/>
              </a:xfrm>
              <a:prstGeom prst="rect">
                <a:avLst/>
              </a:prstGeom>
              <a:noFill/>
            </p:spPr>
          </p:pic>
        </p:grpSp>
        <p:grpSp>
          <p:nvGrpSpPr>
            <p:cNvPr id="167" name="Group 166"/>
            <p:cNvGrpSpPr/>
            <p:nvPr/>
          </p:nvGrpSpPr>
          <p:grpSpPr>
            <a:xfrm>
              <a:off x="2151470" y="3327265"/>
              <a:ext cx="479392" cy="712232"/>
              <a:chOff x="4610325" y="6858496"/>
              <a:chExt cx="479392" cy="712232"/>
            </a:xfrm>
          </p:grpSpPr>
          <p:pic>
            <p:nvPicPr>
              <p:cNvPr id="170"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4610325" y="6858496"/>
                <a:ext cx="355510" cy="712232"/>
              </a:xfrm>
              <a:prstGeom prst="rect">
                <a:avLst/>
              </a:prstGeom>
              <a:noFill/>
            </p:spPr>
          </p:pic>
          <p:sp>
            <p:nvSpPr>
              <p:cNvPr id="171" name="Isosceles Triangle 170"/>
              <p:cNvSpPr/>
              <p:nvPr/>
            </p:nvSpPr>
            <p:spPr bwMode="auto">
              <a:xfrm>
                <a:off x="4883537" y="7331187"/>
                <a:ext cx="206180" cy="17774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72" name="Rectangle 171"/>
              <p:cNvSpPr/>
              <p:nvPr/>
            </p:nvSpPr>
            <p:spPr bwMode="auto">
              <a:xfrm>
                <a:off x="4883537" y="7416936"/>
                <a:ext cx="206180" cy="263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73" name="Rectangle 172"/>
              <p:cNvSpPr/>
              <p:nvPr/>
            </p:nvSpPr>
            <p:spPr bwMode="auto">
              <a:xfrm rot="16200000">
                <a:off x="4928054" y="7465866"/>
                <a:ext cx="117146" cy="26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74" name="Isosceles Triangle 173"/>
              <p:cNvSpPr/>
              <p:nvPr/>
            </p:nvSpPr>
            <p:spPr bwMode="auto">
              <a:xfrm>
                <a:off x="4942260" y="7396152"/>
                <a:ext cx="88734" cy="764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grpSp>
        <p:sp>
          <p:nvSpPr>
            <p:cNvPr id="168" name="Rectangle 167"/>
            <p:cNvSpPr/>
            <p:nvPr/>
          </p:nvSpPr>
          <p:spPr bwMode="auto">
            <a:xfrm>
              <a:off x="382773" y="1563005"/>
              <a:ext cx="3955312" cy="4529471"/>
            </a:xfrm>
            <a:prstGeom prst="rect">
              <a:avLst/>
            </a:prstGeom>
            <a:noFill/>
            <a:ln w="158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69" name="Rectangle 168"/>
            <p:cNvSpPr/>
            <p:nvPr/>
          </p:nvSpPr>
          <p:spPr>
            <a:xfrm>
              <a:off x="1116585" y="1562987"/>
              <a:ext cx="2346861"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b="1" dirty="0">
                  <a:solidFill>
                    <a:schemeClr val="accent4"/>
                  </a:solidFill>
                </a:rPr>
                <a:t>Contoso.com Active Directory</a:t>
              </a:r>
            </a:p>
          </p:txBody>
        </p:sp>
      </p:grpSp>
    </p:spTree>
    <p:extLst>
      <p:ext uri="{BB962C8B-B14F-4D97-AF65-F5344CB8AC3E}">
        <p14:creationId xmlns:p14="http://schemas.microsoft.com/office/powerpoint/2010/main" val="266054557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Configuration for AD</a:t>
            </a:r>
            <a:endParaRPr lang="en-US" dirty="0"/>
          </a:p>
        </p:txBody>
      </p:sp>
      <p:sp>
        <p:nvSpPr>
          <p:cNvPr id="3" name="Text Placeholder 2"/>
          <p:cNvSpPr>
            <a:spLocks noGrp="1"/>
          </p:cNvSpPr>
          <p:nvPr>
            <p:ph type="body" sz="quarter" idx="10"/>
          </p:nvPr>
        </p:nvSpPr>
        <p:spPr>
          <a:xfrm>
            <a:off x="508097" y="1238498"/>
            <a:ext cx="11149013" cy="553999"/>
          </a:xfrm>
        </p:spPr>
        <p:txBody>
          <a:bodyPr/>
          <a:lstStyle/>
          <a:p>
            <a:r>
              <a:rPr lang="en-US" dirty="0" smtClean="0">
                <a:solidFill>
                  <a:schemeClr val="tx2"/>
                </a:solidFill>
              </a:rPr>
              <a:t>Deploy DC in Separate </a:t>
            </a:r>
            <a:r>
              <a:rPr lang="en-US" dirty="0">
                <a:solidFill>
                  <a:schemeClr val="tx2"/>
                </a:solidFill>
              </a:rPr>
              <a:t>C</a:t>
            </a:r>
            <a:r>
              <a:rPr lang="en-US" dirty="0" smtClean="0">
                <a:solidFill>
                  <a:schemeClr val="tx2"/>
                </a:solidFill>
              </a:rPr>
              <a:t>loud </a:t>
            </a:r>
            <a:r>
              <a:rPr lang="en-US" dirty="0">
                <a:solidFill>
                  <a:schemeClr val="tx2"/>
                </a:solidFill>
              </a:rPr>
              <a:t>S</a:t>
            </a:r>
            <a:r>
              <a:rPr lang="en-US" dirty="0" smtClean="0">
                <a:solidFill>
                  <a:schemeClr val="tx2"/>
                </a:solidFill>
              </a:rPr>
              <a:t>ervice </a:t>
            </a:r>
            <a:endParaRPr lang="en-US" dirty="0">
              <a:solidFill>
                <a:schemeClr val="tx2"/>
              </a:solidFill>
            </a:endParaRPr>
          </a:p>
        </p:txBody>
      </p:sp>
      <p:sp>
        <p:nvSpPr>
          <p:cNvPr id="4" name="Rectangle 3"/>
          <p:cNvSpPr/>
          <p:nvPr/>
        </p:nvSpPr>
        <p:spPr bwMode="auto">
          <a:xfrm>
            <a:off x="6687702" y="2488442"/>
            <a:ext cx="3258399" cy="3493329"/>
          </a:xfrm>
          <a:prstGeom prst="rect">
            <a:avLst/>
          </a:prstGeom>
          <a:solidFill>
            <a:schemeClr val="accent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rgbClr val="5F5F5F"/>
              </a:solidFill>
            </a:endParaRPr>
          </a:p>
        </p:txBody>
      </p:sp>
      <p:sp>
        <p:nvSpPr>
          <p:cNvPr id="5" name="TextBox 4"/>
          <p:cNvSpPr txBox="1"/>
          <p:nvPr/>
        </p:nvSpPr>
        <p:spPr>
          <a:xfrm>
            <a:off x="6872553" y="2622902"/>
            <a:ext cx="2649508" cy="817147"/>
          </a:xfrm>
          <a:prstGeom prst="rect">
            <a:avLst/>
          </a:prstGeom>
          <a:noFill/>
        </p:spPr>
        <p:txBody>
          <a:bodyPr wrap="none" lIns="0" tIns="0" rIns="0" bIns="0" rtlCol="0">
            <a:spAutoFit/>
          </a:bodyPr>
          <a:lstStyle/>
          <a:p>
            <a:pPr>
              <a:lnSpc>
                <a:spcPct val="90000"/>
              </a:lnSpc>
              <a:spcBef>
                <a:spcPct val="20000"/>
              </a:spcBef>
              <a:buSzPct val="80000"/>
            </a:pPr>
            <a:r>
              <a:rPr lang="en-US" sz="1500" u="sng" dirty="0">
                <a:solidFill>
                  <a:srgbClr val="FFFFFF"/>
                </a:solidFill>
              </a:rPr>
              <a:t>Cloud </a:t>
            </a:r>
            <a:r>
              <a:rPr lang="en-US" sz="1500" u="sng" dirty="0" smtClean="0">
                <a:solidFill>
                  <a:srgbClr val="FFFFFF"/>
                </a:solidFill>
              </a:rPr>
              <a:t>Service for AD Clients</a:t>
            </a:r>
            <a:endParaRPr lang="en-US" sz="1500" u="sng" dirty="0">
              <a:solidFill>
                <a:srgbClr val="FFFFFF"/>
              </a:solidFill>
            </a:endParaRPr>
          </a:p>
          <a:p>
            <a:pPr>
              <a:lnSpc>
                <a:spcPct val="90000"/>
              </a:lnSpc>
              <a:spcBef>
                <a:spcPct val="20000"/>
              </a:spcBef>
              <a:buSzPct val="80000"/>
            </a:pPr>
            <a:r>
              <a:rPr lang="en-US" sz="1200" dirty="0" smtClean="0">
                <a:solidFill>
                  <a:srgbClr val="FFFFFF"/>
                </a:solidFill>
              </a:rPr>
              <a:t>Name</a:t>
            </a:r>
            <a:r>
              <a:rPr lang="en-US" sz="1200" dirty="0">
                <a:solidFill>
                  <a:srgbClr val="FFFFFF"/>
                </a:solidFill>
              </a:rPr>
              <a:t>: </a:t>
            </a:r>
            <a:r>
              <a:rPr lang="en-US" sz="1200" b="1" dirty="0" smtClean="0">
                <a:solidFill>
                  <a:srgbClr val="FFFFFF"/>
                </a:solidFill>
              </a:rPr>
              <a:t>app-cloudservice.</a:t>
            </a:r>
            <a:r>
              <a:rPr lang="en-US" sz="1200" dirty="0" smtClean="0">
                <a:solidFill>
                  <a:srgbClr val="FFFFFF"/>
                </a:solidFill>
              </a:rPr>
              <a:t>cloudapp.net</a:t>
            </a:r>
          </a:p>
          <a:p>
            <a:pPr>
              <a:lnSpc>
                <a:spcPct val="90000"/>
              </a:lnSpc>
              <a:spcBef>
                <a:spcPct val="20000"/>
              </a:spcBef>
              <a:buSzPct val="80000"/>
            </a:pPr>
            <a:r>
              <a:rPr lang="en-US" sz="1200" dirty="0">
                <a:solidFill>
                  <a:srgbClr val="FFFFFF"/>
                </a:solidFill>
              </a:rPr>
              <a:t>Affinity Group: ADAG</a:t>
            </a:r>
          </a:p>
          <a:p>
            <a:pPr>
              <a:lnSpc>
                <a:spcPct val="90000"/>
              </a:lnSpc>
              <a:spcBef>
                <a:spcPct val="20000"/>
              </a:spcBef>
              <a:buSzPct val="80000"/>
            </a:pPr>
            <a:endParaRPr lang="en-US" sz="1200" dirty="0">
              <a:solidFill>
                <a:srgbClr val="FFFFFF"/>
              </a:solidFill>
            </a:endParaRPr>
          </a:p>
        </p:txBody>
      </p:sp>
      <p:sp>
        <p:nvSpPr>
          <p:cNvPr id="6" name="Rounded Rectangle 5"/>
          <p:cNvSpPr/>
          <p:nvPr/>
        </p:nvSpPr>
        <p:spPr bwMode="auto">
          <a:xfrm>
            <a:off x="6872534" y="3482879"/>
            <a:ext cx="2888732" cy="2460579"/>
          </a:xfrm>
          <a:prstGeom prst="roundRect">
            <a:avLst/>
          </a:prstGeom>
          <a:solidFill>
            <a:schemeClr val="accent4"/>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7" name="TextBox 6"/>
          <p:cNvSpPr txBox="1"/>
          <p:nvPr/>
        </p:nvSpPr>
        <p:spPr>
          <a:xfrm>
            <a:off x="7516142" y="3585614"/>
            <a:ext cx="1582164" cy="580159"/>
          </a:xfrm>
          <a:prstGeom prst="rect">
            <a:avLst/>
          </a:prstGeom>
          <a:noFill/>
        </p:spPr>
        <p:txBody>
          <a:bodyPr wrap="none" lIns="0" tIns="0" rIns="0" bIns="0" rtlCol="0">
            <a:spAutoFit/>
          </a:bodyPr>
          <a:lstStyle/>
          <a:p>
            <a:pPr>
              <a:lnSpc>
                <a:spcPct val="90000"/>
              </a:lnSpc>
              <a:spcBef>
                <a:spcPct val="20000"/>
              </a:spcBef>
              <a:buSzPct val="80000"/>
            </a:pPr>
            <a:r>
              <a:rPr lang="en-US" sz="1500" u="sng" dirty="0">
                <a:solidFill>
                  <a:srgbClr val="FFFFFF"/>
                </a:solidFill>
              </a:rPr>
              <a:t>Deployment</a:t>
            </a:r>
          </a:p>
          <a:p>
            <a:pPr>
              <a:lnSpc>
                <a:spcPct val="90000"/>
              </a:lnSpc>
              <a:spcBef>
                <a:spcPct val="20000"/>
              </a:spcBef>
              <a:buSzPct val="80000"/>
            </a:pPr>
            <a:r>
              <a:rPr lang="en-US" sz="1100" dirty="0">
                <a:solidFill>
                  <a:srgbClr val="FFFFFF"/>
                </a:solidFill>
              </a:rPr>
              <a:t>Virtual Network: ADVNET</a:t>
            </a:r>
          </a:p>
          <a:p>
            <a:pPr>
              <a:lnSpc>
                <a:spcPct val="90000"/>
              </a:lnSpc>
              <a:spcBef>
                <a:spcPct val="20000"/>
              </a:spcBef>
              <a:buSzPct val="80000"/>
            </a:pPr>
            <a:r>
              <a:rPr lang="en-US" sz="1100" dirty="0">
                <a:solidFill>
                  <a:srgbClr val="FFFFFF"/>
                </a:solidFill>
              </a:rPr>
              <a:t>DNS </a:t>
            </a:r>
            <a:r>
              <a:rPr lang="en-US" sz="1100" dirty="0" err="1">
                <a:solidFill>
                  <a:srgbClr val="FFFFFF"/>
                </a:solidFill>
              </a:rPr>
              <a:t>Ips</a:t>
            </a:r>
            <a:r>
              <a:rPr lang="en-US" sz="1100" dirty="0">
                <a:solidFill>
                  <a:srgbClr val="FFFFFF"/>
                </a:solidFill>
              </a:rPr>
              <a:t>: </a:t>
            </a:r>
            <a:r>
              <a:rPr lang="en-US" sz="1100" dirty="0" smtClean="0">
                <a:solidFill>
                  <a:srgbClr val="FFFFFF"/>
                </a:solidFill>
              </a:rPr>
              <a:t>192.168.1.4</a:t>
            </a:r>
            <a:endParaRPr lang="en-US" sz="1100" dirty="0">
              <a:solidFill>
                <a:srgbClr val="FFFFFF"/>
              </a:solidFill>
            </a:endParaRPr>
          </a:p>
        </p:txBody>
      </p:sp>
      <p:sp>
        <p:nvSpPr>
          <p:cNvPr id="8" name="TextBox 7"/>
          <p:cNvSpPr txBox="1"/>
          <p:nvPr/>
        </p:nvSpPr>
        <p:spPr>
          <a:xfrm>
            <a:off x="7556760" y="4258976"/>
            <a:ext cx="1541546" cy="766364"/>
          </a:xfrm>
          <a:prstGeom prst="rect">
            <a:avLst/>
          </a:prstGeom>
          <a:noFill/>
        </p:spPr>
        <p:txBody>
          <a:bodyPr wrap="square" lIns="0" tIns="0" rIns="0" bIns="0" rtlCol="0">
            <a:spAutoFit/>
          </a:bodyPr>
          <a:lstStyle/>
          <a:p>
            <a:pPr>
              <a:lnSpc>
                <a:spcPct val="90000"/>
              </a:lnSpc>
              <a:spcBef>
                <a:spcPct val="20000"/>
              </a:spcBef>
              <a:buSzPct val="80000"/>
            </a:pPr>
            <a:r>
              <a:rPr lang="en-US" sz="1500" u="sng" dirty="0">
                <a:solidFill>
                  <a:srgbClr val="FFFFFF"/>
                </a:solidFill>
              </a:rPr>
              <a:t>Virtual Machine</a:t>
            </a:r>
          </a:p>
          <a:p>
            <a:pPr>
              <a:lnSpc>
                <a:spcPct val="90000"/>
              </a:lnSpc>
              <a:spcBef>
                <a:spcPct val="20000"/>
              </a:spcBef>
              <a:buSzPct val="80000"/>
            </a:pPr>
            <a:r>
              <a:rPr lang="en-US" sz="1100" dirty="0">
                <a:solidFill>
                  <a:srgbClr val="FFFFFF"/>
                </a:solidFill>
              </a:rPr>
              <a:t>Role Name: </a:t>
            </a:r>
            <a:r>
              <a:rPr lang="en-US" sz="1100" dirty="0" smtClean="0">
                <a:solidFill>
                  <a:srgbClr val="FFFFFF"/>
                </a:solidFill>
              </a:rPr>
              <a:t>advm1</a:t>
            </a:r>
            <a:endParaRPr lang="en-US" sz="1100" dirty="0">
              <a:solidFill>
                <a:srgbClr val="FFFFFF"/>
              </a:solidFill>
            </a:endParaRPr>
          </a:p>
          <a:p>
            <a:pPr>
              <a:lnSpc>
                <a:spcPct val="90000"/>
              </a:lnSpc>
              <a:spcBef>
                <a:spcPct val="20000"/>
              </a:spcBef>
              <a:buSzPct val="80000"/>
            </a:pPr>
            <a:r>
              <a:rPr lang="en-US" sz="1100" dirty="0">
                <a:solidFill>
                  <a:srgbClr val="FFFFFF"/>
                </a:solidFill>
              </a:rPr>
              <a:t>Subnet: </a:t>
            </a:r>
            <a:r>
              <a:rPr lang="en-US" sz="1100" dirty="0" err="1" smtClean="0">
                <a:solidFill>
                  <a:srgbClr val="FFFFFF"/>
                </a:solidFill>
              </a:rPr>
              <a:t>AppSubnet</a:t>
            </a:r>
            <a:endParaRPr lang="en-US" sz="1100" dirty="0">
              <a:solidFill>
                <a:srgbClr val="FFFFFF"/>
              </a:solidFill>
            </a:endParaRPr>
          </a:p>
          <a:p>
            <a:pPr>
              <a:lnSpc>
                <a:spcPct val="90000"/>
              </a:lnSpc>
              <a:spcBef>
                <a:spcPct val="20000"/>
              </a:spcBef>
              <a:buSzPct val="80000"/>
            </a:pPr>
            <a:r>
              <a:rPr lang="en-US" sz="1100" dirty="0" smtClean="0">
                <a:solidFill>
                  <a:srgbClr val="FFFFFF"/>
                </a:solidFill>
              </a:rPr>
              <a:t>IP Address: 192.168.2.4</a:t>
            </a:r>
            <a:endParaRPr lang="en-US" sz="1100" dirty="0">
              <a:solidFill>
                <a:srgbClr val="FFFFFF"/>
              </a:solidFill>
            </a:endParaRPr>
          </a:p>
        </p:txBody>
      </p:sp>
      <p:pic>
        <p:nvPicPr>
          <p:cNvPr id="11" name="Picture 5"/>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bwMode="auto">
          <a:xfrm flipH="1">
            <a:off x="7881752" y="4991081"/>
            <a:ext cx="631110" cy="97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2315817" y="2488442"/>
            <a:ext cx="3258399" cy="3493329"/>
          </a:xfrm>
          <a:prstGeom prst="rect">
            <a:avLst/>
          </a:prstGeom>
          <a:solidFill>
            <a:schemeClr val="accent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rgbClr val="5F5F5F"/>
              </a:solidFill>
            </a:endParaRPr>
          </a:p>
        </p:txBody>
      </p:sp>
      <p:sp>
        <p:nvSpPr>
          <p:cNvPr id="14" name="TextBox 13"/>
          <p:cNvSpPr txBox="1"/>
          <p:nvPr/>
        </p:nvSpPr>
        <p:spPr>
          <a:xfrm>
            <a:off x="2500648" y="2622902"/>
            <a:ext cx="2562881" cy="614014"/>
          </a:xfrm>
          <a:prstGeom prst="rect">
            <a:avLst/>
          </a:prstGeom>
          <a:noFill/>
        </p:spPr>
        <p:txBody>
          <a:bodyPr wrap="none" lIns="0" tIns="0" rIns="0" bIns="0" rtlCol="0">
            <a:spAutoFit/>
          </a:bodyPr>
          <a:lstStyle/>
          <a:p>
            <a:pPr>
              <a:lnSpc>
                <a:spcPct val="90000"/>
              </a:lnSpc>
              <a:spcBef>
                <a:spcPct val="20000"/>
              </a:spcBef>
              <a:buSzPct val="80000"/>
            </a:pPr>
            <a:r>
              <a:rPr lang="en-US" sz="1500" u="sng" dirty="0">
                <a:solidFill>
                  <a:srgbClr val="FFFFFF"/>
                </a:solidFill>
              </a:rPr>
              <a:t>Cloud </a:t>
            </a:r>
            <a:r>
              <a:rPr lang="en-US" sz="1500" u="sng" dirty="0" smtClean="0">
                <a:solidFill>
                  <a:srgbClr val="FFFFFF"/>
                </a:solidFill>
              </a:rPr>
              <a:t>Service for AD Domains</a:t>
            </a:r>
            <a:endParaRPr lang="en-US" sz="1500" u="sng" dirty="0">
              <a:solidFill>
                <a:srgbClr val="FFFFFF"/>
              </a:solidFill>
            </a:endParaRPr>
          </a:p>
          <a:p>
            <a:pPr>
              <a:lnSpc>
                <a:spcPct val="90000"/>
              </a:lnSpc>
              <a:spcBef>
                <a:spcPct val="20000"/>
              </a:spcBef>
              <a:buSzPct val="80000"/>
            </a:pPr>
            <a:r>
              <a:rPr lang="en-US" sz="1200" dirty="0" smtClean="0">
                <a:solidFill>
                  <a:srgbClr val="FFFFFF"/>
                </a:solidFill>
              </a:rPr>
              <a:t>Name</a:t>
            </a:r>
            <a:r>
              <a:rPr lang="en-US" sz="1200" dirty="0">
                <a:solidFill>
                  <a:srgbClr val="FFFFFF"/>
                </a:solidFill>
              </a:rPr>
              <a:t>: </a:t>
            </a:r>
            <a:r>
              <a:rPr lang="en-US" sz="1200" b="1" dirty="0" smtClean="0">
                <a:solidFill>
                  <a:srgbClr val="FFFFFF"/>
                </a:solidFill>
              </a:rPr>
              <a:t>ad-cloudservice.</a:t>
            </a:r>
            <a:r>
              <a:rPr lang="en-US" sz="1200" dirty="0" smtClean="0">
                <a:solidFill>
                  <a:srgbClr val="FFFFFF"/>
                </a:solidFill>
              </a:rPr>
              <a:t>cloudapp.net</a:t>
            </a:r>
          </a:p>
          <a:p>
            <a:pPr>
              <a:lnSpc>
                <a:spcPct val="90000"/>
              </a:lnSpc>
              <a:spcBef>
                <a:spcPct val="20000"/>
              </a:spcBef>
              <a:buSzPct val="80000"/>
            </a:pPr>
            <a:r>
              <a:rPr lang="en-US" sz="1200" dirty="0" smtClean="0">
                <a:solidFill>
                  <a:srgbClr val="FFFFFF"/>
                </a:solidFill>
              </a:rPr>
              <a:t>Affinity Group: ADAG</a:t>
            </a:r>
            <a:endParaRPr lang="en-US" sz="1200" dirty="0">
              <a:solidFill>
                <a:srgbClr val="FFFFFF"/>
              </a:solidFill>
            </a:endParaRPr>
          </a:p>
        </p:txBody>
      </p:sp>
      <p:sp>
        <p:nvSpPr>
          <p:cNvPr id="15" name="Rounded Rectangle 14"/>
          <p:cNvSpPr/>
          <p:nvPr/>
        </p:nvSpPr>
        <p:spPr bwMode="auto">
          <a:xfrm>
            <a:off x="2500649" y="3486300"/>
            <a:ext cx="2888732" cy="2460579"/>
          </a:xfrm>
          <a:prstGeom prst="roundRect">
            <a:avLst/>
          </a:prstGeom>
          <a:solidFill>
            <a:schemeClr val="accent4"/>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6" name="TextBox 15"/>
          <p:cNvSpPr txBox="1"/>
          <p:nvPr/>
        </p:nvSpPr>
        <p:spPr>
          <a:xfrm>
            <a:off x="3138434" y="3585613"/>
            <a:ext cx="1769715" cy="766364"/>
          </a:xfrm>
          <a:prstGeom prst="rect">
            <a:avLst/>
          </a:prstGeom>
          <a:noFill/>
        </p:spPr>
        <p:txBody>
          <a:bodyPr wrap="none" lIns="0" tIns="0" rIns="0" bIns="0" rtlCol="0">
            <a:spAutoFit/>
          </a:bodyPr>
          <a:lstStyle/>
          <a:p>
            <a:pPr>
              <a:lnSpc>
                <a:spcPct val="90000"/>
              </a:lnSpc>
              <a:spcBef>
                <a:spcPct val="20000"/>
              </a:spcBef>
              <a:buSzPct val="80000"/>
            </a:pPr>
            <a:r>
              <a:rPr lang="en-US" sz="1500" u="sng" dirty="0">
                <a:solidFill>
                  <a:srgbClr val="FFFFFF"/>
                </a:solidFill>
              </a:rPr>
              <a:t>Deployment</a:t>
            </a:r>
          </a:p>
          <a:p>
            <a:pPr>
              <a:lnSpc>
                <a:spcPct val="90000"/>
              </a:lnSpc>
              <a:spcBef>
                <a:spcPct val="20000"/>
              </a:spcBef>
              <a:buSzPct val="80000"/>
            </a:pPr>
            <a:r>
              <a:rPr lang="en-US" sz="1100" dirty="0">
                <a:solidFill>
                  <a:srgbClr val="FFFFFF"/>
                </a:solidFill>
              </a:rPr>
              <a:t>Virtual Network: </a:t>
            </a:r>
            <a:r>
              <a:rPr lang="en-US" sz="1100" dirty="0" smtClean="0">
                <a:solidFill>
                  <a:srgbClr val="FFFFFF"/>
                </a:solidFill>
              </a:rPr>
              <a:t>ADVNET</a:t>
            </a:r>
          </a:p>
          <a:p>
            <a:pPr>
              <a:lnSpc>
                <a:spcPct val="90000"/>
              </a:lnSpc>
              <a:spcBef>
                <a:spcPct val="20000"/>
              </a:spcBef>
              <a:buSzPct val="80000"/>
            </a:pPr>
            <a:r>
              <a:rPr lang="en-US" sz="1100" dirty="0" smtClean="0">
                <a:solidFill>
                  <a:srgbClr val="FFFFFF"/>
                </a:solidFill>
              </a:rPr>
              <a:t>DNS </a:t>
            </a:r>
            <a:r>
              <a:rPr lang="en-US" sz="1100" dirty="0" err="1" smtClean="0">
                <a:solidFill>
                  <a:srgbClr val="FFFFFF"/>
                </a:solidFill>
              </a:rPr>
              <a:t>Ips</a:t>
            </a:r>
            <a:r>
              <a:rPr lang="en-US" sz="1100" dirty="0" smtClean="0">
                <a:solidFill>
                  <a:srgbClr val="FFFFFF"/>
                </a:solidFill>
              </a:rPr>
              <a:t>: (On-Premise AD IP)</a:t>
            </a:r>
          </a:p>
          <a:p>
            <a:pPr>
              <a:lnSpc>
                <a:spcPct val="90000"/>
              </a:lnSpc>
              <a:spcBef>
                <a:spcPct val="20000"/>
              </a:spcBef>
              <a:buSzPct val="80000"/>
            </a:pPr>
            <a:endParaRPr lang="en-US" sz="1100" dirty="0">
              <a:solidFill>
                <a:srgbClr val="FFFFFF"/>
              </a:solidFill>
            </a:endParaRPr>
          </a:p>
        </p:txBody>
      </p:sp>
      <p:sp>
        <p:nvSpPr>
          <p:cNvPr id="17" name="TextBox 16"/>
          <p:cNvSpPr txBox="1"/>
          <p:nvPr/>
        </p:nvSpPr>
        <p:spPr>
          <a:xfrm>
            <a:off x="3174243" y="4189761"/>
            <a:ext cx="1541546" cy="952568"/>
          </a:xfrm>
          <a:prstGeom prst="rect">
            <a:avLst/>
          </a:prstGeom>
          <a:noFill/>
        </p:spPr>
        <p:txBody>
          <a:bodyPr wrap="square" lIns="0" tIns="0" rIns="0" bIns="0" rtlCol="0">
            <a:spAutoFit/>
          </a:bodyPr>
          <a:lstStyle/>
          <a:p>
            <a:pPr>
              <a:lnSpc>
                <a:spcPct val="90000"/>
              </a:lnSpc>
              <a:spcBef>
                <a:spcPct val="20000"/>
              </a:spcBef>
              <a:buSzPct val="80000"/>
            </a:pPr>
            <a:r>
              <a:rPr lang="en-US" sz="1500" u="sng" dirty="0">
                <a:solidFill>
                  <a:srgbClr val="FFFFFF"/>
                </a:solidFill>
              </a:rPr>
              <a:t>Virtual Machine</a:t>
            </a:r>
          </a:p>
          <a:p>
            <a:pPr>
              <a:lnSpc>
                <a:spcPct val="90000"/>
              </a:lnSpc>
              <a:spcBef>
                <a:spcPct val="20000"/>
              </a:spcBef>
              <a:buSzPct val="80000"/>
            </a:pPr>
            <a:r>
              <a:rPr lang="en-US" sz="1100" dirty="0">
                <a:solidFill>
                  <a:srgbClr val="FFFFFF"/>
                </a:solidFill>
              </a:rPr>
              <a:t>Role Name: </a:t>
            </a:r>
            <a:r>
              <a:rPr lang="en-US" sz="1100" dirty="0" smtClean="0">
                <a:solidFill>
                  <a:srgbClr val="FFFFFF"/>
                </a:solidFill>
              </a:rPr>
              <a:t>ad-dc</a:t>
            </a:r>
            <a:endParaRPr lang="en-US" sz="1100" dirty="0">
              <a:solidFill>
                <a:srgbClr val="FFFFFF"/>
              </a:solidFill>
            </a:endParaRPr>
          </a:p>
          <a:p>
            <a:pPr>
              <a:lnSpc>
                <a:spcPct val="90000"/>
              </a:lnSpc>
              <a:spcBef>
                <a:spcPct val="20000"/>
              </a:spcBef>
              <a:buSzPct val="80000"/>
            </a:pPr>
            <a:r>
              <a:rPr lang="en-US" sz="1100" dirty="0">
                <a:solidFill>
                  <a:srgbClr val="FFFFFF"/>
                </a:solidFill>
              </a:rPr>
              <a:t>Subnet: </a:t>
            </a:r>
            <a:r>
              <a:rPr lang="en-US" sz="1100" dirty="0" err="1" smtClean="0">
                <a:solidFill>
                  <a:srgbClr val="FFFFFF"/>
                </a:solidFill>
              </a:rPr>
              <a:t>ADSubnet</a:t>
            </a:r>
            <a:endParaRPr lang="en-US" sz="1100" dirty="0" smtClean="0">
              <a:solidFill>
                <a:srgbClr val="FFFFFF"/>
              </a:solidFill>
            </a:endParaRPr>
          </a:p>
          <a:p>
            <a:pPr>
              <a:lnSpc>
                <a:spcPct val="90000"/>
              </a:lnSpc>
              <a:spcBef>
                <a:spcPct val="20000"/>
              </a:spcBef>
              <a:buSzPct val="80000"/>
            </a:pPr>
            <a:r>
              <a:rPr lang="en-US" sz="1100" dirty="0" smtClean="0">
                <a:solidFill>
                  <a:srgbClr val="FFFFFF"/>
                </a:solidFill>
              </a:rPr>
              <a:t>IP Address: 192.168.1.4</a:t>
            </a:r>
            <a:endParaRPr lang="en-US" sz="1100" dirty="0">
              <a:solidFill>
                <a:srgbClr val="FFFFFF"/>
              </a:solidFill>
            </a:endParaRPr>
          </a:p>
          <a:p>
            <a:pPr marL="342735" indent="-342735">
              <a:lnSpc>
                <a:spcPct val="90000"/>
              </a:lnSpc>
              <a:spcBef>
                <a:spcPct val="20000"/>
              </a:spcBef>
              <a:buSzPct val="80000"/>
              <a:buFont typeface="Arial" pitchFamily="34" charset="0"/>
              <a:buChar char="•"/>
            </a:pPr>
            <a:endParaRPr lang="en-US" sz="1100" dirty="0">
              <a:solidFill>
                <a:srgbClr val="FFFFFF"/>
              </a:solidFill>
            </a:endParaRPr>
          </a:p>
        </p:txBody>
      </p:sp>
      <p:pic>
        <p:nvPicPr>
          <p:cNvPr id="20" name="Picture 5"/>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bwMode="auto">
          <a:xfrm flipH="1">
            <a:off x="3474160" y="4937916"/>
            <a:ext cx="631110" cy="97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bwMode="auto">
          <a:xfrm>
            <a:off x="1927951" y="2225404"/>
            <a:ext cx="8416888" cy="3966072"/>
          </a:xfrm>
          <a:prstGeom prst="rect">
            <a:avLst/>
          </a:prstGeom>
          <a:noFill/>
          <a:ln w="31750">
            <a:solidFill>
              <a:schemeClr val="accent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3" name="Left-Right Arrow 22"/>
          <p:cNvSpPr/>
          <p:nvPr/>
        </p:nvSpPr>
        <p:spPr bwMode="auto">
          <a:xfrm>
            <a:off x="5652125" y="4165773"/>
            <a:ext cx="958457" cy="226763"/>
          </a:xfrm>
          <a:prstGeom prst="leftRightArrow">
            <a:avLst>
              <a:gd name="adj1" fmla="val 68180"/>
              <a:gd name="adj2" fmla="val 47411"/>
            </a:avLst>
          </a:prstGeom>
          <a:solidFill>
            <a:schemeClr val="accent4"/>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rgbClr val="FFFFFF"/>
                </a:solidFill>
              </a:rPr>
              <a:t>DIP</a:t>
            </a:r>
          </a:p>
        </p:txBody>
      </p:sp>
      <p:sp>
        <p:nvSpPr>
          <p:cNvPr id="24" name="TextBox 23"/>
          <p:cNvSpPr txBox="1"/>
          <p:nvPr/>
        </p:nvSpPr>
        <p:spPr>
          <a:xfrm>
            <a:off x="2005764" y="2287480"/>
            <a:ext cx="620106"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smtClean="0"/>
              <a:t>ADVNET</a:t>
            </a:r>
            <a:endParaRPr lang="en-US" sz="1200" b="1" dirty="0"/>
          </a:p>
        </p:txBody>
      </p:sp>
    </p:spTree>
    <p:extLst>
      <p:ext uri="{BB962C8B-B14F-4D97-AF65-F5344CB8AC3E}">
        <p14:creationId xmlns:p14="http://schemas.microsoft.com/office/powerpoint/2010/main" val="1037795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a:t>Deploying with Active Directory</a:t>
            </a:r>
          </a:p>
        </p:txBody>
      </p:sp>
    </p:spTree>
    <p:extLst>
      <p:ext uri="{BB962C8B-B14F-4D97-AF65-F5344CB8AC3E}">
        <p14:creationId xmlns:p14="http://schemas.microsoft.com/office/powerpoint/2010/main" val="34100444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7200" dirty="0"/>
              <a:t>Managing VMs</a:t>
            </a:r>
          </a:p>
        </p:txBody>
      </p:sp>
    </p:spTree>
    <p:extLst>
      <p:ext uri="{BB962C8B-B14F-4D97-AF65-F5344CB8AC3E}">
        <p14:creationId xmlns:p14="http://schemas.microsoft.com/office/powerpoint/2010/main" val="2788417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TextBox 3"/>
          <p:cNvSpPr txBox="1"/>
          <p:nvPr/>
        </p:nvSpPr>
        <p:spPr>
          <a:xfrm>
            <a:off x="3402419" y="2349795"/>
            <a:ext cx="7038753" cy="2936188"/>
          </a:xfrm>
          <a:prstGeom prst="rect">
            <a:avLst/>
          </a:prstGeom>
          <a:noFill/>
        </p:spPr>
        <p:txBody>
          <a:bodyPr wrap="square" lIns="0" tIns="0" rIns="0" bIns="0" rtlCol="0">
            <a:spAutoFit/>
          </a:bodyPr>
          <a:lstStyle/>
          <a:p>
            <a:pPr>
              <a:lnSpc>
                <a:spcPct val="90000"/>
              </a:lnSpc>
              <a:spcBef>
                <a:spcPct val="20000"/>
              </a:spcBef>
              <a:buSzPct val="80000"/>
            </a:pPr>
            <a:endParaRPr lang="en-US" sz="3600" dirty="0" smtClean="0">
              <a:solidFill>
                <a:schemeClr val="tx2"/>
              </a:solidFill>
            </a:endParaRPr>
          </a:p>
          <a:p>
            <a:pPr>
              <a:lnSpc>
                <a:spcPct val="90000"/>
              </a:lnSpc>
              <a:spcBef>
                <a:spcPct val="20000"/>
              </a:spcBef>
              <a:buSzPct val="80000"/>
            </a:pPr>
            <a:r>
              <a:rPr lang="en-US" sz="3600" dirty="0" smtClean="0">
                <a:solidFill>
                  <a:schemeClr val="tx2"/>
                </a:solidFill>
              </a:rPr>
              <a:t>Application </a:t>
            </a:r>
            <a:r>
              <a:rPr lang="en-US" sz="3600" dirty="0">
                <a:solidFill>
                  <a:schemeClr val="tx2"/>
                </a:solidFill>
              </a:rPr>
              <a:t>Migration</a:t>
            </a:r>
          </a:p>
          <a:p>
            <a:pPr>
              <a:lnSpc>
                <a:spcPct val="90000"/>
              </a:lnSpc>
              <a:spcBef>
                <a:spcPct val="20000"/>
              </a:spcBef>
              <a:buSzPct val="80000"/>
            </a:pPr>
            <a:r>
              <a:rPr lang="en-US" sz="3600" dirty="0">
                <a:solidFill>
                  <a:schemeClr val="tx2"/>
                </a:solidFill>
              </a:rPr>
              <a:t>Imaging Virtual Machines</a:t>
            </a:r>
          </a:p>
          <a:p>
            <a:pPr>
              <a:lnSpc>
                <a:spcPct val="90000"/>
              </a:lnSpc>
              <a:spcBef>
                <a:spcPct val="20000"/>
              </a:spcBef>
              <a:buSzPct val="80000"/>
            </a:pPr>
            <a:r>
              <a:rPr lang="en-US" sz="3600" dirty="0">
                <a:solidFill>
                  <a:schemeClr val="tx2"/>
                </a:solidFill>
              </a:rPr>
              <a:t>Deploying Enterprise Apps</a:t>
            </a:r>
          </a:p>
          <a:p>
            <a:pPr>
              <a:lnSpc>
                <a:spcPct val="90000"/>
              </a:lnSpc>
              <a:spcBef>
                <a:spcPct val="20000"/>
              </a:spcBef>
              <a:buSzPct val="80000"/>
            </a:pPr>
            <a:endParaRPr lang="en-US" sz="3600" dirty="0">
              <a:solidFill>
                <a:schemeClr val="tx2"/>
              </a:solidFill>
            </a:endParaRPr>
          </a:p>
        </p:txBody>
      </p:sp>
    </p:spTree>
    <p:extLst>
      <p:ext uri="{BB962C8B-B14F-4D97-AF65-F5344CB8AC3E}">
        <p14:creationId xmlns:p14="http://schemas.microsoft.com/office/powerpoint/2010/main" val="14059096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Windows Azure VMs</a:t>
            </a:r>
            <a:endParaRPr lang="en-US" dirty="0"/>
          </a:p>
        </p:txBody>
      </p:sp>
      <p:sp>
        <p:nvSpPr>
          <p:cNvPr id="3" name="Text Placeholder 2"/>
          <p:cNvSpPr>
            <a:spLocks noGrp="1"/>
          </p:cNvSpPr>
          <p:nvPr>
            <p:ph type="body" sz="quarter" idx="10"/>
          </p:nvPr>
        </p:nvSpPr>
        <p:spPr>
          <a:xfrm>
            <a:off x="519113" y="1447800"/>
            <a:ext cx="11149013" cy="4293483"/>
          </a:xfrm>
        </p:spPr>
        <p:txBody>
          <a:bodyPr/>
          <a:lstStyle/>
          <a:p>
            <a:r>
              <a:rPr lang="en-US" dirty="0" smtClean="0">
                <a:solidFill>
                  <a:schemeClr val="accent2"/>
                </a:solidFill>
              </a:rPr>
              <a:t>Windows Azure Virtual Machines are not “different”</a:t>
            </a:r>
          </a:p>
          <a:p>
            <a:r>
              <a:rPr lang="en-US" sz="2800" dirty="0" smtClean="0">
                <a:solidFill>
                  <a:schemeClr val="tx1">
                    <a:lumMod val="75000"/>
                    <a:lumOff val="25000"/>
                  </a:schemeClr>
                </a:solidFill>
                <a:latin typeface="Segoe UI" pitchFamily="34" charset="0"/>
                <a:ea typeface="Segoe UI" pitchFamily="34" charset="0"/>
                <a:cs typeface="Segoe UI" pitchFamily="34" charset="0"/>
              </a:rPr>
              <a:t>Existing Monitoring and Management Applications will continue to work</a:t>
            </a:r>
          </a:p>
          <a:p>
            <a:r>
              <a:rPr lang="en-US" dirty="0" smtClean="0">
                <a:solidFill>
                  <a:schemeClr val="accent2"/>
                </a:solidFill>
              </a:rPr>
              <a:t>Connectivity Will Be Key</a:t>
            </a:r>
          </a:p>
          <a:p>
            <a:r>
              <a:rPr lang="en-US" sz="2800" dirty="0" smtClean="0">
                <a:solidFill>
                  <a:schemeClr val="tx1">
                    <a:lumMod val="75000"/>
                    <a:lumOff val="25000"/>
                  </a:schemeClr>
                </a:solidFill>
                <a:latin typeface="Segoe UI" pitchFamily="34" charset="0"/>
                <a:ea typeface="Segoe UI" pitchFamily="34" charset="0"/>
                <a:cs typeface="Segoe UI" pitchFamily="34" charset="0"/>
              </a:rPr>
              <a:t>Using Windows Azure Virtual Networks to bridge the connectivity divide</a:t>
            </a:r>
          </a:p>
          <a:p>
            <a:r>
              <a:rPr lang="en-US" sz="2800" dirty="0" smtClean="0">
                <a:solidFill>
                  <a:schemeClr val="tx1">
                    <a:lumMod val="75000"/>
                    <a:lumOff val="25000"/>
                  </a:schemeClr>
                </a:solidFill>
                <a:latin typeface="Segoe UI" pitchFamily="34" charset="0"/>
                <a:ea typeface="Segoe UI" pitchFamily="34" charset="0"/>
                <a:cs typeface="Segoe UI" pitchFamily="34" charset="0"/>
              </a:rPr>
              <a:t>Management Applications may have more streamlined solutions such as the System Center Gateway Service</a:t>
            </a:r>
          </a:p>
          <a:p>
            <a:r>
              <a:rPr lang="en-US" dirty="0" smtClean="0">
                <a:solidFill>
                  <a:schemeClr val="accent2"/>
                </a:solidFill>
              </a:rPr>
              <a:t>For Azure Specific Automation Tasks Use PowerShell</a:t>
            </a:r>
            <a:endParaRPr lang="en-US" dirty="0">
              <a:solidFill>
                <a:schemeClr val="accent2"/>
              </a:solidFill>
            </a:endParaRPr>
          </a:p>
          <a:p>
            <a:endParaRPr lang="en-US" sz="2800" dirty="0">
              <a:solidFill>
                <a:schemeClr val="tx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9566175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Scripting Capabilities</a:t>
            </a:r>
            <a:endParaRPr lang="en-US" dirty="0">
              <a:solidFill>
                <a:schemeClr val="tx1"/>
              </a:solidFill>
            </a:endParaRPr>
          </a:p>
        </p:txBody>
      </p:sp>
      <p:sp>
        <p:nvSpPr>
          <p:cNvPr id="3" name="Content Placeholder 2"/>
          <p:cNvSpPr>
            <a:spLocks noGrp="1"/>
          </p:cNvSpPr>
          <p:nvPr>
            <p:ph type="body" sz="quarter" idx="10"/>
          </p:nvPr>
        </p:nvSpPr>
        <p:spPr>
          <a:xfrm>
            <a:off x="519113" y="1415901"/>
            <a:ext cx="7505197" cy="5706177"/>
          </a:xfrm>
        </p:spPr>
        <p:txBody>
          <a:bodyPr/>
          <a:lstStyle/>
          <a:p>
            <a:r>
              <a:rPr lang="en-US" dirty="0">
                <a:solidFill>
                  <a:schemeClr val="accent2"/>
                </a:solidFill>
              </a:rPr>
              <a:t>Full Support for </a:t>
            </a:r>
            <a:r>
              <a:rPr lang="en-US" dirty="0" err="1" smtClean="0">
                <a:solidFill>
                  <a:schemeClr val="accent2"/>
                </a:solidFill>
              </a:rPr>
              <a:t>IaaS</a:t>
            </a:r>
            <a:endParaRPr lang="en-US" dirty="0">
              <a:solidFill>
                <a:schemeClr val="accent2"/>
              </a:solidFill>
            </a:endParaRPr>
          </a:p>
          <a:p>
            <a:pPr marL="457120" indent="-457120">
              <a:buFont typeface="Arial" pitchFamily="34" charset="0"/>
              <a:buChar char="•"/>
            </a:pPr>
            <a:r>
              <a:rPr lang="en-US" sz="2700" dirty="0">
                <a:solidFill>
                  <a:schemeClr val="tx1">
                    <a:lumMod val="75000"/>
                    <a:lumOff val="25000"/>
                  </a:schemeClr>
                </a:solidFill>
              </a:rPr>
              <a:t>Windows Azure PowerShell Cmdlets</a:t>
            </a:r>
          </a:p>
          <a:p>
            <a:pPr marL="457120" indent="-457120">
              <a:buFont typeface="Arial" pitchFamily="34" charset="0"/>
              <a:buChar char="•"/>
            </a:pPr>
            <a:r>
              <a:rPr lang="en-US" sz="2700" dirty="0">
                <a:solidFill>
                  <a:schemeClr val="tx1">
                    <a:lumMod val="75000"/>
                    <a:lumOff val="25000"/>
                  </a:schemeClr>
                </a:solidFill>
              </a:rPr>
              <a:t>Cross Platform Scripting Built on node.js</a:t>
            </a:r>
          </a:p>
          <a:p>
            <a:pPr marL="457120" indent="-457120">
              <a:buFont typeface="Arial" pitchFamily="34" charset="0"/>
              <a:buChar char="•"/>
            </a:pPr>
            <a:endParaRPr lang="en-US" sz="2700" dirty="0"/>
          </a:p>
          <a:p>
            <a:r>
              <a:rPr lang="en-US" dirty="0">
                <a:solidFill>
                  <a:schemeClr val="accent2"/>
                </a:solidFill>
              </a:rPr>
              <a:t>Capabilities</a:t>
            </a:r>
          </a:p>
          <a:p>
            <a:pPr lvl="1"/>
            <a:r>
              <a:rPr lang="en-US" sz="2700" dirty="0">
                <a:solidFill>
                  <a:schemeClr val="tx1">
                    <a:lumMod val="75000"/>
                    <a:lumOff val="25000"/>
                  </a:schemeClr>
                </a:solidFill>
              </a:rPr>
              <a:t>Provisioning, Removal</a:t>
            </a:r>
          </a:p>
          <a:p>
            <a:pPr lvl="1"/>
            <a:r>
              <a:rPr lang="en-US" sz="2700" dirty="0">
                <a:solidFill>
                  <a:schemeClr val="tx1">
                    <a:lumMod val="75000"/>
                    <a:lumOff val="25000"/>
                  </a:schemeClr>
                </a:solidFill>
              </a:rPr>
              <a:t>Reboot, Start</a:t>
            </a:r>
          </a:p>
          <a:p>
            <a:pPr lvl="1"/>
            <a:r>
              <a:rPr lang="en-US" sz="2700" dirty="0">
                <a:solidFill>
                  <a:schemeClr val="tx1">
                    <a:lumMod val="75000"/>
                    <a:lumOff val="25000"/>
                  </a:schemeClr>
                </a:solidFill>
              </a:rPr>
              <a:t>Import and Export VM settings</a:t>
            </a:r>
          </a:p>
          <a:p>
            <a:pPr lvl="1"/>
            <a:r>
              <a:rPr lang="en-US" sz="2700" dirty="0">
                <a:solidFill>
                  <a:schemeClr val="tx1">
                    <a:lumMod val="75000"/>
                    <a:lumOff val="25000"/>
                  </a:schemeClr>
                </a:solidFill>
              </a:rPr>
              <a:t>Support for Windows and Linux VMs</a:t>
            </a:r>
          </a:p>
          <a:p>
            <a:pPr lvl="1"/>
            <a:r>
              <a:rPr lang="en-US" sz="2700" dirty="0">
                <a:solidFill>
                  <a:schemeClr val="tx1">
                    <a:lumMod val="75000"/>
                    <a:lumOff val="25000"/>
                  </a:schemeClr>
                </a:solidFill>
              </a:rPr>
              <a:t>Domain Join at Provision for Windows</a:t>
            </a:r>
          </a:p>
          <a:p>
            <a:pPr lvl="1"/>
            <a:r>
              <a:rPr lang="en-US" sz="2700" dirty="0">
                <a:solidFill>
                  <a:schemeClr val="tx1">
                    <a:lumMod val="75000"/>
                    <a:lumOff val="25000"/>
                  </a:schemeClr>
                </a:solidFill>
              </a:rPr>
              <a:t>Fully Customize VM with Data Disks and Endpoint Configuration</a:t>
            </a:r>
          </a:p>
          <a:p>
            <a:pPr lvl="1"/>
            <a:r>
              <a:rPr lang="en-US" dirty="0">
                <a:solidFill>
                  <a:schemeClr val="tx1">
                    <a:lumMod val="75000"/>
                    <a:lumOff val="25000"/>
                  </a:schemeClr>
                </a:solidFill>
              </a:rPr>
              <a:t>Automate Virtual Network Settings</a:t>
            </a:r>
          </a:p>
          <a:p>
            <a:endParaRPr lang="en-US" sz="2700" dirty="0"/>
          </a:p>
          <a:p>
            <a:endParaRPr lang="en-US" sz="2700" dirty="0"/>
          </a:p>
        </p:txBody>
      </p:sp>
      <p:sp>
        <p:nvSpPr>
          <p:cNvPr id="4" name="Freeform 84"/>
          <p:cNvSpPr>
            <a:spLocks noEditPoints="1"/>
          </p:cNvSpPr>
          <p:nvPr/>
        </p:nvSpPr>
        <p:spPr bwMode="black">
          <a:xfrm>
            <a:off x="8633751" y="2413001"/>
            <a:ext cx="2895296" cy="346198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721" tIns="54861" rIns="109721" bIns="54861" numCol="1" anchor="t" anchorCtr="0" compatLnSpc="1">
            <a:prstTxWarp prst="textNoShape">
              <a:avLst/>
            </a:prstTxWarp>
          </a:bodyPr>
          <a:lstStyle/>
          <a:p>
            <a:endParaRPr lang="en-US" sz="2100" dirty="0"/>
          </a:p>
        </p:txBody>
      </p:sp>
    </p:spTree>
    <p:extLst>
      <p:ext uri="{BB962C8B-B14F-4D97-AF65-F5344CB8AC3E}">
        <p14:creationId xmlns:p14="http://schemas.microsoft.com/office/powerpoint/2010/main" val="354003223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z="7200" dirty="0"/>
              <a:t>Scaling Up or Down </a:t>
            </a:r>
            <a:br>
              <a:rPr lang="en-US" sz="7200" dirty="0"/>
            </a:br>
            <a:endParaRPr lang="en-US" sz="7200" dirty="0" smtClean="0"/>
          </a:p>
        </p:txBody>
      </p:sp>
    </p:spTree>
    <p:extLst>
      <p:ext uri="{BB962C8B-B14F-4D97-AF65-F5344CB8AC3E}">
        <p14:creationId xmlns:p14="http://schemas.microsoft.com/office/powerpoint/2010/main" val="323668335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TextBox 3"/>
          <p:cNvSpPr txBox="1"/>
          <p:nvPr/>
        </p:nvSpPr>
        <p:spPr>
          <a:xfrm>
            <a:off x="3402419" y="2349795"/>
            <a:ext cx="7038753" cy="2326791"/>
          </a:xfrm>
          <a:prstGeom prst="rect">
            <a:avLst/>
          </a:prstGeom>
          <a:noFill/>
        </p:spPr>
        <p:txBody>
          <a:bodyPr wrap="square" lIns="0" tIns="0" rIns="0" bIns="0" rtlCol="0">
            <a:spAutoFit/>
          </a:bodyPr>
          <a:lstStyle/>
          <a:p>
            <a:pPr>
              <a:lnSpc>
                <a:spcPct val="90000"/>
              </a:lnSpc>
              <a:spcBef>
                <a:spcPct val="20000"/>
              </a:spcBef>
              <a:buSzPct val="80000"/>
            </a:pPr>
            <a:r>
              <a:rPr lang="en-US" sz="3600" dirty="0" smtClean="0">
                <a:solidFill>
                  <a:schemeClr val="tx2"/>
                </a:solidFill>
              </a:rPr>
              <a:t>Application </a:t>
            </a:r>
            <a:r>
              <a:rPr lang="en-US" sz="3600" dirty="0">
                <a:solidFill>
                  <a:schemeClr val="tx2"/>
                </a:solidFill>
              </a:rPr>
              <a:t>Migration</a:t>
            </a:r>
          </a:p>
          <a:p>
            <a:pPr>
              <a:lnSpc>
                <a:spcPct val="90000"/>
              </a:lnSpc>
              <a:spcBef>
                <a:spcPct val="20000"/>
              </a:spcBef>
              <a:buSzPct val="80000"/>
            </a:pPr>
            <a:r>
              <a:rPr lang="en-US" sz="3600" dirty="0">
                <a:solidFill>
                  <a:schemeClr val="tx2"/>
                </a:solidFill>
              </a:rPr>
              <a:t>Imaging Virtual Machines</a:t>
            </a:r>
          </a:p>
          <a:p>
            <a:pPr>
              <a:lnSpc>
                <a:spcPct val="90000"/>
              </a:lnSpc>
              <a:spcBef>
                <a:spcPct val="20000"/>
              </a:spcBef>
              <a:buSzPct val="80000"/>
            </a:pPr>
            <a:r>
              <a:rPr lang="en-US" sz="3600" dirty="0">
                <a:solidFill>
                  <a:schemeClr val="tx2"/>
                </a:solidFill>
              </a:rPr>
              <a:t>Deploying Enterprise Apps</a:t>
            </a:r>
          </a:p>
          <a:p>
            <a:pPr>
              <a:lnSpc>
                <a:spcPct val="90000"/>
              </a:lnSpc>
              <a:spcBef>
                <a:spcPct val="20000"/>
              </a:spcBef>
              <a:buSzPct val="80000"/>
            </a:pPr>
            <a:endParaRPr lang="en-US" sz="3600" dirty="0">
              <a:solidFill>
                <a:schemeClr val="tx2"/>
              </a:solidFill>
            </a:endParaRPr>
          </a:p>
        </p:txBody>
      </p:sp>
    </p:spTree>
    <p:extLst>
      <p:ext uri="{BB962C8B-B14F-4D97-AF65-F5344CB8AC3E}">
        <p14:creationId xmlns:p14="http://schemas.microsoft.com/office/powerpoint/2010/main" val="341598055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6147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Migration</a:t>
            </a:r>
          </a:p>
        </p:txBody>
      </p:sp>
    </p:spTree>
    <p:extLst>
      <p:ext uri="{BB962C8B-B14F-4D97-AF65-F5344CB8AC3E}">
        <p14:creationId xmlns:p14="http://schemas.microsoft.com/office/powerpoint/2010/main" val="15089305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Approaches</a:t>
            </a:r>
            <a:endParaRPr lang="en-US" dirty="0"/>
          </a:p>
        </p:txBody>
      </p:sp>
      <p:sp>
        <p:nvSpPr>
          <p:cNvPr id="3" name="Text Placeholder 2"/>
          <p:cNvSpPr>
            <a:spLocks noGrp="1"/>
          </p:cNvSpPr>
          <p:nvPr>
            <p:ph type="body" sz="quarter" idx="10"/>
          </p:nvPr>
        </p:nvSpPr>
        <p:spPr>
          <a:xfrm>
            <a:off x="519114" y="1447801"/>
            <a:ext cx="10815194" cy="4852098"/>
          </a:xfrm>
        </p:spPr>
        <p:txBody>
          <a:bodyPr/>
          <a:lstStyle/>
          <a:p>
            <a:r>
              <a:rPr lang="en-US" sz="4400" dirty="0">
                <a:solidFill>
                  <a:schemeClr val="accent2"/>
                </a:solidFill>
              </a:rPr>
              <a:t>Build Virtual Machine in the Cloud</a:t>
            </a:r>
          </a:p>
          <a:p>
            <a:r>
              <a:rPr lang="en-US" sz="2800" dirty="0">
                <a:solidFill>
                  <a:schemeClr val="accent4"/>
                </a:solidFill>
                <a:latin typeface="Segoe UI"/>
              </a:rPr>
              <a:t>Lowers upload time and dependency risk</a:t>
            </a:r>
          </a:p>
          <a:p>
            <a:r>
              <a:rPr lang="en-US" sz="2800" dirty="0">
                <a:solidFill>
                  <a:schemeClr val="accent1"/>
                </a:solidFill>
                <a:latin typeface="Segoe UI"/>
              </a:rPr>
              <a:t>Requires upload and installation of application and data </a:t>
            </a:r>
            <a:endParaRPr lang="en-US" sz="2800" dirty="0" smtClean="0">
              <a:solidFill>
                <a:schemeClr val="accent1"/>
              </a:solidFill>
              <a:latin typeface="Segoe UI"/>
            </a:endParaRPr>
          </a:p>
          <a:p>
            <a:endParaRPr lang="en-US" sz="2800" dirty="0">
              <a:solidFill>
                <a:schemeClr val="tx1"/>
              </a:solidFill>
            </a:endParaRPr>
          </a:p>
          <a:p>
            <a:r>
              <a:rPr lang="en-US" sz="4400" dirty="0" smtClean="0">
                <a:solidFill>
                  <a:schemeClr val="accent2"/>
                </a:solidFill>
              </a:rPr>
              <a:t>Migrating an Existing Virtual Machine</a:t>
            </a:r>
          </a:p>
          <a:p>
            <a:r>
              <a:rPr lang="en-US" sz="2800" dirty="0" smtClean="0">
                <a:solidFill>
                  <a:schemeClr val="accent4"/>
                </a:solidFill>
                <a:latin typeface="+mn-lt"/>
              </a:rPr>
              <a:t>Application</a:t>
            </a:r>
            <a:r>
              <a:rPr lang="en-US" sz="2800" dirty="0">
                <a:solidFill>
                  <a:schemeClr val="accent4"/>
                </a:solidFill>
                <a:latin typeface="+mn-lt"/>
              </a:rPr>
              <a:t>, Configuration and Data in an installed Working State </a:t>
            </a:r>
          </a:p>
          <a:p>
            <a:r>
              <a:rPr lang="en-US" sz="2800" dirty="0" smtClean="0">
                <a:solidFill>
                  <a:schemeClr val="accent1"/>
                </a:solidFill>
                <a:latin typeface="+mn-lt"/>
              </a:rPr>
              <a:t>Requires </a:t>
            </a:r>
            <a:r>
              <a:rPr lang="en-US" sz="2800" dirty="0">
                <a:solidFill>
                  <a:schemeClr val="accent1"/>
                </a:solidFill>
                <a:latin typeface="+mn-lt"/>
              </a:rPr>
              <a:t>u</a:t>
            </a:r>
            <a:r>
              <a:rPr lang="en-US" sz="2800" dirty="0" smtClean="0">
                <a:solidFill>
                  <a:schemeClr val="accent1"/>
                </a:solidFill>
                <a:latin typeface="+mn-lt"/>
              </a:rPr>
              <a:t>ploading a large amount </a:t>
            </a:r>
            <a:r>
              <a:rPr lang="en-US" sz="2800" dirty="0">
                <a:solidFill>
                  <a:schemeClr val="accent1"/>
                </a:solidFill>
                <a:latin typeface="+mn-lt"/>
              </a:rPr>
              <a:t>of d</a:t>
            </a:r>
            <a:r>
              <a:rPr lang="en-US" sz="2800" dirty="0" smtClean="0">
                <a:solidFill>
                  <a:schemeClr val="accent1"/>
                </a:solidFill>
                <a:latin typeface="+mn-lt"/>
              </a:rPr>
              <a:t>ata and a higher risk </a:t>
            </a:r>
            <a:r>
              <a:rPr lang="en-US" sz="2800" dirty="0">
                <a:solidFill>
                  <a:schemeClr val="accent1"/>
                </a:solidFill>
                <a:latin typeface="+mn-lt"/>
              </a:rPr>
              <a:t>of </a:t>
            </a:r>
            <a:r>
              <a:rPr lang="en-US" sz="2800" dirty="0" smtClean="0">
                <a:solidFill>
                  <a:schemeClr val="accent1"/>
                </a:solidFill>
                <a:latin typeface="+mn-lt"/>
              </a:rPr>
              <a:t>drivers </a:t>
            </a:r>
            <a:r>
              <a:rPr lang="en-US" sz="2800" dirty="0">
                <a:solidFill>
                  <a:schemeClr val="accent1"/>
                </a:solidFill>
                <a:latin typeface="+mn-lt"/>
              </a:rPr>
              <a:t>or other h</a:t>
            </a:r>
            <a:r>
              <a:rPr lang="en-US" sz="2800" dirty="0" smtClean="0">
                <a:solidFill>
                  <a:schemeClr val="accent1"/>
                </a:solidFill>
                <a:latin typeface="+mn-lt"/>
              </a:rPr>
              <a:t>ardware </a:t>
            </a:r>
            <a:r>
              <a:rPr lang="en-US" sz="2800" dirty="0">
                <a:solidFill>
                  <a:schemeClr val="accent1"/>
                </a:solidFill>
                <a:latin typeface="+mn-lt"/>
              </a:rPr>
              <a:t>d</a:t>
            </a:r>
            <a:r>
              <a:rPr lang="en-US" sz="2800" dirty="0" smtClean="0">
                <a:solidFill>
                  <a:schemeClr val="accent1"/>
                </a:solidFill>
                <a:latin typeface="+mn-lt"/>
              </a:rPr>
              <a:t>ependencies </a:t>
            </a:r>
            <a:r>
              <a:rPr lang="en-US" sz="2800" dirty="0">
                <a:solidFill>
                  <a:schemeClr val="accent1"/>
                </a:solidFill>
                <a:latin typeface="+mn-lt"/>
              </a:rPr>
              <a:t>on VM not available in the </a:t>
            </a:r>
            <a:r>
              <a:rPr lang="en-US" sz="2800" dirty="0" smtClean="0">
                <a:solidFill>
                  <a:schemeClr val="accent1"/>
                </a:solidFill>
                <a:latin typeface="+mn-lt"/>
              </a:rPr>
              <a:t>cloud</a:t>
            </a:r>
          </a:p>
          <a:p>
            <a:endParaRPr lang="en-US" sz="2800" dirty="0" smtClean="0">
              <a:solidFill>
                <a:schemeClr val="accent5"/>
              </a:solidFill>
              <a:latin typeface="+mn-lt"/>
            </a:endParaRPr>
          </a:p>
        </p:txBody>
      </p:sp>
    </p:spTree>
    <p:extLst>
      <p:ext uri="{BB962C8B-B14F-4D97-AF65-F5344CB8AC3E}">
        <p14:creationId xmlns:p14="http://schemas.microsoft.com/office/powerpoint/2010/main" val="1968263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723" y="228601"/>
            <a:ext cx="11149013" cy="757131"/>
          </a:xfrm>
        </p:spPr>
        <p:txBody>
          <a:bodyPr/>
          <a:lstStyle/>
          <a:p>
            <a:r>
              <a:rPr lang="en-US" dirty="0" smtClean="0"/>
              <a:t>Migrating a Multi-VM Application</a:t>
            </a:r>
            <a:endParaRPr lang="en-US" dirty="0"/>
          </a:p>
        </p:txBody>
      </p:sp>
      <p:sp>
        <p:nvSpPr>
          <p:cNvPr id="32" name="Text Placeholder 21"/>
          <p:cNvSpPr>
            <a:spLocks noGrp="1"/>
          </p:cNvSpPr>
          <p:nvPr>
            <p:ph type="body" sz="quarter" idx="10"/>
          </p:nvPr>
        </p:nvSpPr>
        <p:spPr>
          <a:xfrm>
            <a:off x="801651" y="1379889"/>
            <a:ext cx="10532652" cy="1449628"/>
          </a:xfrm>
        </p:spPr>
        <p:txBody>
          <a:bodyPr/>
          <a:lstStyle/>
          <a:p>
            <a:r>
              <a:rPr lang="en-US" dirty="0" smtClean="0">
                <a:solidFill>
                  <a:schemeClr val="accent2"/>
                </a:solidFill>
              </a:rPr>
              <a:t>Cloud Service Acts as a Networking Boundary</a:t>
            </a:r>
          </a:p>
          <a:p>
            <a:r>
              <a:rPr lang="en-US" sz="2400" dirty="0" smtClean="0">
                <a:solidFill>
                  <a:schemeClr val="tx1">
                    <a:lumMod val="75000"/>
                    <a:lumOff val="25000"/>
                  </a:schemeClr>
                </a:solidFill>
                <a:latin typeface="Segoe UI" pitchFamily="34" charset="0"/>
                <a:ea typeface="Segoe UI" pitchFamily="34" charset="0"/>
                <a:cs typeface="Segoe UI" pitchFamily="34" charset="0"/>
              </a:rPr>
              <a:t>All VMs in the same </a:t>
            </a:r>
            <a:r>
              <a:rPr lang="en-US" sz="2400" dirty="0">
                <a:solidFill>
                  <a:schemeClr val="tx1">
                    <a:lumMod val="75000"/>
                    <a:lumOff val="25000"/>
                  </a:schemeClr>
                </a:solidFill>
                <a:latin typeface="Segoe UI" pitchFamily="34" charset="0"/>
                <a:ea typeface="Segoe UI" pitchFamily="34" charset="0"/>
                <a:cs typeface="Segoe UI" pitchFamily="34" charset="0"/>
              </a:rPr>
              <a:t>s</a:t>
            </a:r>
            <a:r>
              <a:rPr lang="en-US" sz="2400" dirty="0" smtClean="0">
                <a:solidFill>
                  <a:schemeClr val="tx1">
                    <a:lumMod val="75000"/>
                    <a:lumOff val="25000"/>
                  </a:schemeClr>
                </a:solidFill>
                <a:latin typeface="Segoe UI" pitchFamily="34" charset="0"/>
                <a:ea typeface="Segoe UI" pitchFamily="34" charset="0"/>
                <a:cs typeface="Segoe UI" pitchFamily="34" charset="0"/>
              </a:rPr>
              <a:t>ervice </a:t>
            </a:r>
            <a:r>
              <a:rPr lang="en-US" sz="2400" dirty="0">
                <a:solidFill>
                  <a:schemeClr val="tx1">
                    <a:lumMod val="75000"/>
                    <a:lumOff val="25000"/>
                  </a:schemeClr>
                </a:solidFill>
                <a:latin typeface="Segoe UI" pitchFamily="34" charset="0"/>
                <a:ea typeface="Segoe UI" pitchFamily="34" charset="0"/>
                <a:cs typeface="Segoe UI" pitchFamily="34" charset="0"/>
              </a:rPr>
              <a:t>c</a:t>
            </a:r>
            <a:r>
              <a:rPr lang="en-US" sz="2400" dirty="0" smtClean="0">
                <a:solidFill>
                  <a:schemeClr val="tx1">
                    <a:lumMod val="75000"/>
                    <a:lumOff val="25000"/>
                  </a:schemeClr>
                </a:solidFill>
                <a:latin typeface="Segoe UI" pitchFamily="34" charset="0"/>
                <a:ea typeface="Segoe UI" pitchFamily="34" charset="0"/>
                <a:cs typeface="Segoe UI" pitchFamily="34" charset="0"/>
              </a:rPr>
              <a:t>an </a:t>
            </a:r>
            <a:r>
              <a:rPr lang="en-US" sz="2400" dirty="0">
                <a:solidFill>
                  <a:schemeClr val="tx1">
                    <a:lumMod val="75000"/>
                    <a:lumOff val="25000"/>
                  </a:schemeClr>
                </a:solidFill>
                <a:latin typeface="Segoe UI" pitchFamily="34" charset="0"/>
                <a:ea typeface="Segoe UI" pitchFamily="34" charset="0"/>
                <a:cs typeface="Segoe UI" pitchFamily="34" charset="0"/>
              </a:rPr>
              <a:t>c</a:t>
            </a:r>
            <a:r>
              <a:rPr lang="en-US" sz="2400" dirty="0" smtClean="0">
                <a:solidFill>
                  <a:schemeClr val="tx1">
                    <a:lumMod val="75000"/>
                    <a:lumOff val="25000"/>
                  </a:schemeClr>
                </a:solidFill>
                <a:latin typeface="Segoe UI" pitchFamily="34" charset="0"/>
                <a:ea typeface="Segoe UI" pitchFamily="34" charset="0"/>
                <a:cs typeface="Segoe UI" pitchFamily="34" charset="0"/>
              </a:rPr>
              <a:t>ommunicate </a:t>
            </a:r>
            <a:r>
              <a:rPr lang="en-US" sz="2400" dirty="0">
                <a:solidFill>
                  <a:schemeClr val="tx1">
                    <a:lumMod val="75000"/>
                    <a:lumOff val="25000"/>
                  </a:schemeClr>
                </a:solidFill>
                <a:latin typeface="Segoe UI" pitchFamily="34" charset="0"/>
                <a:ea typeface="Segoe UI" pitchFamily="34" charset="0"/>
                <a:cs typeface="Segoe UI" pitchFamily="34" charset="0"/>
              </a:rPr>
              <a:t>d</a:t>
            </a:r>
            <a:r>
              <a:rPr lang="en-US" sz="2400" dirty="0" smtClean="0">
                <a:solidFill>
                  <a:schemeClr val="tx1">
                    <a:lumMod val="75000"/>
                    <a:lumOff val="25000"/>
                  </a:schemeClr>
                </a:solidFill>
                <a:latin typeface="Segoe UI" pitchFamily="34" charset="0"/>
                <a:ea typeface="Segoe UI" pitchFamily="34" charset="0"/>
                <a:cs typeface="Segoe UI" pitchFamily="34" charset="0"/>
              </a:rPr>
              <a:t>irectly</a:t>
            </a:r>
          </a:p>
          <a:p>
            <a:r>
              <a:rPr lang="en-US" sz="2400" dirty="0" smtClean="0">
                <a:solidFill>
                  <a:schemeClr val="tx1">
                    <a:lumMod val="75000"/>
                    <a:lumOff val="25000"/>
                  </a:schemeClr>
                </a:solidFill>
                <a:latin typeface="Segoe UI" pitchFamily="34" charset="0"/>
                <a:ea typeface="Segoe UI" pitchFamily="34" charset="0"/>
                <a:cs typeface="Segoe UI" pitchFamily="34" charset="0"/>
              </a:rPr>
              <a:t>Name resolution between VMs is automatic with Windows Azure provided DNS</a:t>
            </a:r>
            <a:endParaRPr lang="en-US" sz="3200" dirty="0">
              <a:solidFill>
                <a:schemeClr val="tx1">
                  <a:lumMod val="75000"/>
                  <a:lumOff val="25000"/>
                </a:schemeClr>
              </a:solidFill>
            </a:endParaRPr>
          </a:p>
        </p:txBody>
      </p:sp>
      <p:sp>
        <p:nvSpPr>
          <p:cNvPr id="4" name="Rectangle 3"/>
          <p:cNvSpPr/>
          <p:nvPr/>
        </p:nvSpPr>
        <p:spPr bwMode="auto">
          <a:xfrm>
            <a:off x="3949554" y="3606470"/>
            <a:ext cx="7176978" cy="3092041"/>
          </a:xfrm>
          <a:prstGeom prst="rect">
            <a:avLst/>
          </a:prstGeom>
          <a:solidFill>
            <a:schemeClr val="accent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4053916" y="3708398"/>
            <a:ext cx="2660985" cy="533992"/>
          </a:xfrm>
          <a:prstGeom prst="rect">
            <a:avLst/>
          </a:prstGeom>
          <a:no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6" name="Rounded Rectangle 5"/>
          <p:cNvSpPr/>
          <p:nvPr/>
        </p:nvSpPr>
        <p:spPr bwMode="auto">
          <a:xfrm>
            <a:off x="4093932" y="4306188"/>
            <a:ext cx="6655980" cy="2334227"/>
          </a:xfrm>
          <a:prstGeom prst="roundRect">
            <a:avLst/>
          </a:prstGeom>
          <a:solidFill>
            <a:schemeClr val="accent4"/>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TextBox 7"/>
          <p:cNvSpPr txBox="1"/>
          <p:nvPr/>
        </p:nvSpPr>
        <p:spPr>
          <a:xfrm>
            <a:off x="4285989" y="4730747"/>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a:t>
            </a:r>
            <a:r>
              <a:rPr lang="en-US" sz="1600" u="sng" dirty="0" smtClean="0">
                <a:solidFill>
                  <a:schemeClr val="bg1"/>
                </a:solidFill>
              </a:rPr>
              <a:t>Machine</a:t>
            </a:r>
          </a:p>
          <a:p>
            <a:pPr>
              <a:lnSpc>
                <a:spcPct val="90000"/>
              </a:lnSpc>
              <a:spcBef>
                <a:spcPct val="20000"/>
              </a:spcBef>
              <a:buSzPct val="80000"/>
            </a:pPr>
            <a:r>
              <a:rPr lang="en-US" sz="1200" dirty="0" smtClean="0">
                <a:solidFill>
                  <a:schemeClr val="bg1"/>
                </a:solidFill>
              </a:rPr>
              <a:t>VM Name: iisvm1</a:t>
            </a:r>
          </a:p>
          <a:p>
            <a:pPr>
              <a:lnSpc>
                <a:spcPct val="90000"/>
              </a:lnSpc>
              <a:spcBef>
                <a:spcPct val="20000"/>
              </a:spcBef>
              <a:buSzPct val="80000"/>
            </a:pPr>
            <a:r>
              <a:rPr lang="en-US" sz="1200" dirty="0" smtClean="0">
                <a:solidFill>
                  <a:schemeClr val="bg1"/>
                </a:solidFill>
              </a:rPr>
              <a:t>10.1.5.6</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29" name="TextBox 28"/>
          <p:cNvSpPr txBox="1"/>
          <p:nvPr/>
        </p:nvSpPr>
        <p:spPr>
          <a:xfrm>
            <a:off x="9105702" y="4659216"/>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Name</a:t>
            </a:r>
            <a:r>
              <a:rPr lang="en-US" sz="1200" dirty="0">
                <a:solidFill>
                  <a:schemeClr val="bg1"/>
                </a:solidFill>
              </a:rPr>
              <a:t>: </a:t>
            </a:r>
            <a:r>
              <a:rPr lang="en-US" sz="1200" dirty="0" smtClean="0">
                <a:solidFill>
                  <a:schemeClr val="bg1"/>
                </a:solidFill>
              </a:rPr>
              <a:t>iisvm2</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10.1.5.7</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1" name="Left-Right Arrow 30"/>
          <p:cNvSpPr/>
          <p:nvPr/>
        </p:nvSpPr>
        <p:spPr bwMode="auto">
          <a:xfrm>
            <a:off x="6666117" y="4864127"/>
            <a:ext cx="1374588" cy="210588"/>
          </a:xfrm>
          <a:prstGeom prst="leftRightArrow">
            <a:avLst>
              <a:gd name="adj1" fmla="val 68180"/>
              <a:gd name="adj2" fmla="val 47411"/>
            </a:avLst>
          </a:prstGeom>
          <a:solidFill>
            <a:schemeClr val="accent1"/>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pic>
        <p:nvPicPr>
          <p:cNvPr id="34" name="Picture 5"/>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bwMode="auto">
          <a:xfrm flipH="1">
            <a:off x="7005957" y="5599861"/>
            <a:ext cx="631110" cy="907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7421922" y="6116639"/>
            <a:ext cx="430289" cy="390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8051902" y="5933835"/>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a:t>
            </a:r>
            <a:r>
              <a:rPr lang="en-US" sz="1200" dirty="0">
                <a:solidFill>
                  <a:schemeClr val="bg1"/>
                </a:solidFill>
              </a:rPr>
              <a:t>Name: </a:t>
            </a:r>
            <a:r>
              <a:rPr lang="en-US" sz="1200" dirty="0" smtClean="0">
                <a:solidFill>
                  <a:schemeClr val="bg1"/>
                </a:solidFill>
              </a:rPr>
              <a:t>sqlvm1</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10.1.5.8</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7" name="Left-Right Arrow 36"/>
          <p:cNvSpPr/>
          <p:nvPr/>
        </p:nvSpPr>
        <p:spPr bwMode="auto">
          <a:xfrm rot="2790636">
            <a:off x="6194954" y="5679870"/>
            <a:ext cx="958457" cy="210588"/>
          </a:xfrm>
          <a:prstGeom prst="leftRightArrow">
            <a:avLst>
              <a:gd name="adj1" fmla="val 68180"/>
              <a:gd name="adj2" fmla="val 47411"/>
            </a:avLst>
          </a:prstGeom>
          <a:solidFill>
            <a:schemeClr val="accent1"/>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38" name="Left-Right Arrow 37"/>
          <p:cNvSpPr/>
          <p:nvPr/>
        </p:nvSpPr>
        <p:spPr bwMode="auto">
          <a:xfrm rot="18919796">
            <a:off x="7572674" y="5671505"/>
            <a:ext cx="958457" cy="210588"/>
          </a:xfrm>
          <a:prstGeom prst="leftRightArrow">
            <a:avLst>
              <a:gd name="adj1" fmla="val 68180"/>
              <a:gd name="adj2" fmla="val 47411"/>
            </a:avLst>
          </a:prstGeom>
          <a:solidFill>
            <a:schemeClr val="accent1"/>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40" name="Freeform 27"/>
          <p:cNvSpPr>
            <a:spLocks noChangeAspect="1" noEditPoints="1"/>
          </p:cNvSpPr>
          <p:nvPr/>
        </p:nvSpPr>
        <p:spPr bwMode="black">
          <a:xfrm>
            <a:off x="6434371" y="3182502"/>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41" name="Freeform 27"/>
          <p:cNvSpPr>
            <a:spLocks noChangeAspect="1" noEditPoints="1"/>
          </p:cNvSpPr>
          <p:nvPr/>
        </p:nvSpPr>
        <p:spPr bwMode="black">
          <a:xfrm>
            <a:off x="7251490" y="3046804"/>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42" name="Freeform 27"/>
          <p:cNvSpPr>
            <a:spLocks noChangeAspect="1" noEditPoints="1"/>
          </p:cNvSpPr>
          <p:nvPr/>
        </p:nvSpPr>
        <p:spPr bwMode="black">
          <a:xfrm>
            <a:off x="7971837" y="3171869"/>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95" name="Rectangle 94"/>
          <p:cNvSpPr/>
          <p:nvPr/>
        </p:nvSpPr>
        <p:spPr>
          <a:xfrm>
            <a:off x="7824897" y="3745132"/>
            <a:ext cx="1128386" cy="4247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bg1"/>
                </a:solidFill>
              </a:rPr>
              <a:t>Load Balancer</a:t>
            </a:r>
          </a:p>
          <a:p>
            <a:pPr algn="ctr" defTabSz="913529" fontAlgn="base">
              <a:lnSpc>
                <a:spcPct val="90000"/>
              </a:lnSpc>
              <a:spcBef>
                <a:spcPct val="0"/>
              </a:spcBef>
              <a:spcAft>
                <a:spcPct val="0"/>
              </a:spcAft>
            </a:pPr>
            <a:r>
              <a:rPr lang="en-US" sz="1200" dirty="0">
                <a:solidFill>
                  <a:schemeClr val="bg1"/>
                </a:solidFill>
              </a:rPr>
              <a:t>Public IP</a:t>
            </a:r>
          </a:p>
        </p:txBody>
      </p:sp>
      <p:cxnSp>
        <p:nvCxnSpPr>
          <p:cNvPr id="99" name="Straight Connector 98"/>
          <p:cNvCxnSpPr>
            <a:stCxn id="94" idx="1"/>
          </p:cNvCxnSpPr>
          <p:nvPr/>
        </p:nvCxnSpPr>
        <p:spPr>
          <a:xfrm flipV="1">
            <a:off x="7463412" y="3342824"/>
            <a:ext cx="4608" cy="359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7583634" y="3444256"/>
            <a:ext cx="457071"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6826102" y="3444256"/>
            <a:ext cx="521526"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4" idx="10"/>
          </p:cNvCxnSpPr>
          <p:nvPr/>
        </p:nvCxnSpPr>
        <p:spPr>
          <a:xfrm flipH="1">
            <a:off x="6500734" y="4178401"/>
            <a:ext cx="890133" cy="4808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5"/>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bwMode="auto">
          <a:xfrm flipH="1">
            <a:off x="5952421" y="4515737"/>
            <a:ext cx="631110" cy="907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8" name="Straight Connector 107"/>
          <p:cNvCxnSpPr/>
          <p:nvPr/>
        </p:nvCxnSpPr>
        <p:spPr>
          <a:xfrm>
            <a:off x="7454763" y="4147132"/>
            <a:ext cx="796101" cy="46955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Picture 5"/>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bwMode="auto">
          <a:xfrm flipH="1">
            <a:off x="8151184" y="4515737"/>
            <a:ext cx="631110" cy="907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 name="Group 46"/>
          <p:cNvGrpSpPr/>
          <p:nvPr/>
        </p:nvGrpSpPr>
        <p:grpSpPr bwMode="black">
          <a:xfrm>
            <a:off x="7002693" y="3655075"/>
            <a:ext cx="830326" cy="640637"/>
            <a:chOff x="7010400" y="2133600"/>
            <a:chExt cx="1379538" cy="1065213"/>
          </a:xfrm>
          <a:solidFill>
            <a:schemeClr val="bg1"/>
          </a:solidFill>
        </p:grpSpPr>
        <p:sp>
          <p:nvSpPr>
            <p:cNvPr id="4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362709329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4334" y="1926290"/>
            <a:ext cx="6499963" cy="1523495"/>
          </a:xfrm>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a:t>Migrating a Web Farm</a:t>
            </a:r>
            <a:br>
              <a:rPr lang="en-US" dirty="0"/>
            </a:br>
            <a:endParaRPr lang="en-US" dirty="0"/>
          </a:p>
        </p:txBody>
      </p:sp>
    </p:spTree>
    <p:extLst>
      <p:ext uri="{BB962C8B-B14F-4D97-AF65-F5344CB8AC3E}">
        <p14:creationId xmlns:p14="http://schemas.microsoft.com/office/powerpoint/2010/main" val="58412975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Migration</a:t>
            </a:r>
            <a:endParaRPr lang="en-US" dirty="0"/>
          </a:p>
        </p:txBody>
      </p:sp>
      <p:sp>
        <p:nvSpPr>
          <p:cNvPr id="5" name="Text Placeholder 4"/>
          <p:cNvSpPr>
            <a:spLocks noGrp="1"/>
          </p:cNvSpPr>
          <p:nvPr>
            <p:ph type="body" sz="quarter" idx="10"/>
          </p:nvPr>
        </p:nvSpPr>
        <p:spPr>
          <a:xfrm>
            <a:off x="519113" y="1447804"/>
            <a:ext cx="11149013" cy="4408899"/>
          </a:xfrm>
        </p:spPr>
        <p:txBody>
          <a:bodyPr/>
          <a:lstStyle/>
          <a:p>
            <a:r>
              <a:rPr lang="en-US" dirty="0" smtClean="0">
                <a:solidFill>
                  <a:schemeClr val="accent2"/>
                </a:solidFill>
              </a:rPr>
              <a:t>Windows Azure Supports VHD File Format</a:t>
            </a:r>
          </a:p>
          <a:p>
            <a:r>
              <a:rPr lang="en-US" sz="2800" dirty="0">
                <a:solidFill>
                  <a:schemeClr val="tx1">
                    <a:lumMod val="75000"/>
                    <a:lumOff val="25000"/>
                  </a:schemeClr>
                </a:solidFill>
                <a:latin typeface="Segoe UI" pitchFamily="34" charset="0"/>
                <a:ea typeface="Segoe UI" pitchFamily="34" charset="0"/>
                <a:cs typeface="Segoe UI" pitchFamily="34" charset="0"/>
              </a:rPr>
              <a:t>Other formats will have to be converted or migrated before </a:t>
            </a:r>
            <a:r>
              <a:rPr lang="en-US" sz="2800" dirty="0" smtClean="0">
                <a:solidFill>
                  <a:schemeClr val="tx1">
                    <a:lumMod val="75000"/>
                    <a:lumOff val="25000"/>
                  </a:schemeClr>
                </a:solidFill>
                <a:latin typeface="Segoe UI" pitchFamily="34" charset="0"/>
                <a:ea typeface="Segoe UI" pitchFamily="34" charset="0"/>
                <a:cs typeface="Segoe UI" pitchFamily="34" charset="0"/>
              </a:rPr>
              <a:t>upload</a:t>
            </a:r>
          </a:p>
          <a:p>
            <a:r>
              <a:rPr lang="en-US" dirty="0" smtClean="0">
                <a:solidFill>
                  <a:schemeClr val="accent2"/>
                </a:solidFill>
              </a:rPr>
              <a:t>Upload Existing VHDs using CSUpload.exe</a:t>
            </a:r>
          </a:p>
          <a:p>
            <a:r>
              <a:rPr lang="en-US" sz="2800" dirty="0">
                <a:solidFill>
                  <a:schemeClr val="tx1">
                    <a:lumMod val="75000"/>
                    <a:lumOff val="25000"/>
                  </a:schemeClr>
                </a:solidFill>
                <a:latin typeface="Segoe UI" pitchFamily="34" charset="0"/>
                <a:ea typeface="Segoe UI" pitchFamily="34" charset="0"/>
                <a:cs typeface="Segoe UI" pitchFamily="34" charset="0"/>
              </a:rPr>
              <a:t>Supports Resuming Failed Transfers </a:t>
            </a:r>
          </a:p>
          <a:p>
            <a:r>
              <a:rPr lang="en-US" sz="2800" dirty="0">
                <a:solidFill>
                  <a:schemeClr val="tx1">
                    <a:lumMod val="75000"/>
                    <a:lumOff val="25000"/>
                  </a:schemeClr>
                </a:solidFill>
                <a:latin typeface="Segoe UI" pitchFamily="34" charset="0"/>
                <a:ea typeface="Segoe UI" pitchFamily="34" charset="0"/>
                <a:cs typeface="Segoe UI" pitchFamily="34" charset="0"/>
              </a:rPr>
              <a:t>Converting from Dynamic to Fixed Disk on </a:t>
            </a:r>
            <a:r>
              <a:rPr lang="en-US" sz="2800" dirty="0" smtClean="0">
                <a:solidFill>
                  <a:schemeClr val="tx1">
                    <a:lumMod val="75000"/>
                    <a:lumOff val="25000"/>
                  </a:schemeClr>
                </a:solidFill>
                <a:latin typeface="Segoe UI" pitchFamily="34" charset="0"/>
                <a:ea typeface="Segoe UI" pitchFamily="34" charset="0"/>
                <a:cs typeface="Segoe UI" pitchFamily="34" charset="0"/>
              </a:rPr>
              <a:t>Upload</a:t>
            </a:r>
          </a:p>
          <a:p>
            <a:r>
              <a:rPr lang="en-US" sz="2800" dirty="0" smtClean="0">
                <a:solidFill>
                  <a:schemeClr val="tx1">
                    <a:lumMod val="75000"/>
                    <a:lumOff val="25000"/>
                  </a:schemeClr>
                </a:solidFill>
                <a:latin typeface="Segoe UI" pitchFamily="34" charset="0"/>
                <a:ea typeface="Segoe UI" pitchFamily="34" charset="0"/>
                <a:cs typeface="Segoe UI" pitchFamily="34" charset="0"/>
              </a:rPr>
              <a:t>Efficient Upload – does not send empty bytes</a:t>
            </a:r>
            <a:endParaRPr lang="en-US" sz="2800" dirty="0">
              <a:solidFill>
                <a:schemeClr val="tx1">
                  <a:lumMod val="75000"/>
                  <a:lumOff val="25000"/>
                </a:schemeClr>
              </a:solidFill>
              <a:latin typeface="Segoe UI" pitchFamily="34" charset="0"/>
              <a:ea typeface="Segoe UI" pitchFamily="34" charset="0"/>
              <a:cs typeface="Segoe UI" pitchFamily="34" charset="0"/>
            </a:endParaRPr>
          </a:p>
          <a:p>
            <a:r>
              <a:rPr lang="en-US" dirty="0" smtClean="0">
                <a:solidFill>
                  <a:schemeClr val="accent2"/>
                </a:solidFill>
              </a:rPr>
              <a:t>Things to Do Before Uploading OS Disk</a:t>
            </a:r>
            <a:endParaRPr lang="en-US" dirty="0">
              <a:solidFill>
                <a:schemeClr val="accent2"/>
              </a:solidFill>
              <a:latin typeface="Segoe UI" pitchFamily="34" charset="0"/>
              <a:ea typeface="Segoe UI" pitchFamily="34" charset="0"/>
              <a:cs typeface="Segoe UI" pitchFamily="34" charset="0"/>
            </a:endParaRPr>
          </a:p>
          <a:p>
            <a:r>
              <a:rPr lang="en-US" sz="2800" dirty="0">
                <a:solidFill>
                  <a:schemeClr val="tx1">
                    <a:lumMod val="75000"/>
                    <a:lumOff val="25000"/>
                  </a:schemeClr>
                </a:solidFill>
                <a:latin typeface="Segoe UI" pitchFamily="34" charset="0"/>
                <a:ea typeface="Segoe UI" pitchFamily="34" charset="0"/>
                <a:cs typeface="Segoe UI" pitchFamily="34" charset="0"/>
              </a:rPr>
              <a:t>Enable </a:t>
            </a:r>
            <a:r>
              <a:rPr lang="en-US" sz="2800" dirty="0" smtClean="0">
                <a:solidFill>
                  <a:schemeClr val="tx1">
                    <a:lumMod val="75000"/>
                    <a:lumOff val="25000"/>
                  </a:schemeClr>
                </a:solidFill>
                <a:latin typeface="Segoe UI" pitchFamily="34" charset="0"/>
                <a:ea typeface="Segoe UI" pitchFamily="34" charset="0"/>
                <a:cs typeface="Segoe UI" pitchFamily="34" charset="0"/>
              </a:rPr>
              <a:t>Remote </a:t>
            </a:r>
            <a:r>
              <a:rPr lang="en-US" sz="2800" dirty="0">
                <a:solidFill>
                  <a:schemeClr val="tx1">
                    <a:lumMod val="75000"/>
                    <a:lumOff val="25000"/>
                  </a:schemeClr>
                </a:solidFill>
                <a:latin typeface="Segoe UI" pitchFamily="34" charset="0"/>
                <a:ea typeface="Segoe UI" pitchFamily="34" charset="0"/>
                <a:cs typeface="Segoe UI" pitchFamily="34" charset="0"/>
              </a:rPr>
              <a:t>Access </a:t>
            </a:r>
          </a:p>
        </p:txBody>
      </p:sp>
    </p:spTree>
    <p:extLst>
      <p:ext uri="{BB962C8B-B14F-4D97-AF65-F5344CB8AC3E}">
        <p14:creationId xmlns:p14="http://schemas.microsoft.com/office/powerpoint/2010/main" val="18812235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a Simple Virtual Machine</a:t>
            </a:r>
            <a:endParaRPr lang="en-US" dirty="0"/>
          </a:p>
        </p:txBody>
      </p:sp>
      <p:sp>
        <p:nvSpPr>
          <p:cNvPr id="4" name="Rectangle 3"/>
          <p:cNvSpPr/>
          <p:nvPr/>
        </p:nvSpPr>
        <p:spPr bwMode="auto">
          <a:xfrm>
            <a:off x="287779" y="1584976"/>
            <a:ext cx="3403357" cy="4575461"/>
          </a:xfrm>
          <a:prstGeom prst="rect">
            <a:avLst/>
          </a:prstGeom>
          <a:solidFill>
            <a:schemeClr val="accent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355925" y="1930825"/>
            <a:ext cx="2628925" cy="1304973"/>
          </a:xfrm>
          <a:prstGeom prst="rect">
            <a:avLst/>
          </a:prstGeom>
          <a:noFill/>
        </p:spPr>
        <p:txBody>
          <a:bodyPr wrap="none" lIns="0" tIns="0" rIns="0" bIns="0" rtlCol="0">
            <a:spAutoFit/>
          </a:bodyPr>
          <a:lstStyle/>
          <a:p>
            <a:pPr>
              <a:lnSpc>
                <a:spcPct val="90000"/>
              </a:lnSpc>
              <a:spcBef>
                <a:spcPct val="20000"/>
              </a:spcBef>
              <a:buSzPct val="80000"/>
            </a:pPr>
            <a:r>
              <a:rPr lang="en-US" sz="1600" u="sng" dirty="0" smtClean="0">
                <a:solidFill>
                  <a:schemeClr val="bg1"/>
                </a:solidFill>
              </a:rPr>
              <a:t>On-Premises Virtual Machine</a:t>
            </a:r>
          </a:p>
          <a:p>
            <a:pPr>
              <a:lnSpc>
                <a:spcPct val="90000"/>
              </a:lnSpc>
              <a:spcBef>
                <a:spcPct val="20000"/>
              </a:spcBef>
              <a:buSzPct val="80000"/>
            </a:pPr>
            <a:r>
              <a:rPr lang="en-US" sz="1600" dirty="0" smtClean="0">
                <a:solidFill>
                  <a:schemeClr val="bg1"/>
                </a:solidFill>
              </a:rPr>
              <a:t>Machine </a:t>
            </a:r>
            <a:r>
              <a:rPr lang="en-US" sz="1600" dirty="0">
                <a:solidFill>
                  <a:schemeClr val="bg1"/>
                </a:solidFill>
              </a:rPr>
              <a:t>Name: APPSRV1</a:t>
            </a:r>
          </a:p>
          <a:p>
            <a:pPr>
              <a:lnSpc>
                <a:spcPct val="90000"/>
              </a:lnSpc>
              <a:spcBef>
                <a:spcPct val="20000"/>
              </a:spcBef>
              <a:buSzPct val="80000"/>
            </a:pPr>
            <a:r>
              <a:rPr lang="en-US" sz="1600" dirty="0">
                <a:solidFill>
                  <a:schemeClr val="bg1"/>
                </a:solidFill>
              </a:rPr>
              <a:t>Memory: 8 GB </a:t>
            </a:r>
          </a:p>
          <a:p>
            <a:pPr>
              <a:lnSpc>
                <a:spcPct val="90000"/>
              </a:lnSpc>
              <a:spcBef>
                <a:spcPct val="20000"/>
              </a:spcBef>
              <a:buSzPct val="80000"/>
            </a:pPr>
            <a:r>
              <a:rPr lang="en-US" sz="1600" dirty="0">
                <a:solidFill>
                  <a:schemeClr val="bg1"/>
                </a:solidFill>
              </a:rPr>
              <a:t>Cores: 4</a:t>
            </a:r>
          </a:p>
          <a:p>
            <a:pPr>
              <a:lnSpc>
                <a:spcPct val="90000"/>
              </a:lnSpc>
              <a:spcBef>
                <a:spcPct val="20000"/>
              </a:spcBef>
              <a:buSzPct val="80000"/>
            </a:pPr>
            <a:r>
              <a:rPr lang="en-US" sz="1600" dirty="0">
                <a:solidFill>
                  <a:schemeClr val="bg1"/>
                </a:solidFill>
              </a:rPr>
              <a:t>Ports: </a:t>
            </a:r>
            <a:r>
              <a:rPr lang="en-US" sz="1600" dirty="0" smtClean="0">
                <a:solidFill>
                  <a:schemeClr val="bg1"/>
                </a:solidFill>
              </a:rPr>
              <a:t>80/443 for </a:t>
            </a:r>
            <a:r>
              <a:rPr lang="en-US" sz="1600" dirty="0">
                <a:solidFill>
                  <a:schemeClr val="bg1"/>
                </a:solidFill>
              </a:rPr>
              <a:t>http/https</a:t>
            </a:r>
          </a:p>
        </p:txBody>
      </p:sp>
      <p:sp>
        <p:nvSpPr>
          <p:cNvPr id="6" name="Freeform 79"/>
          <p:cNvSpPr>
            <a:spLocks noEditPoints="1"/>
          </p:cNvSpPr>
          <p:nvPr>
            <p:custDataLst>
              <p:tags r:id="rId1"/>
            </p:custDataLst>
          </p:nvPr>
        </p:nvSpPr>
        <p:spPr bwMode="black">
          <a:xfrm>
            <a:off x="397001" y="3669428"/>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7" name="TextBox 6"/>
          <p:cNvSpPr txBox="1"/>
          <p:nvPr/>
        </p:nvSpPr>
        <p:spPr>
          <a:xfrm>
            <a:off x="797415" y="365842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C:\</a:t>
            </a:r>
          </a:p>
          <a:p>
            <a:pPr>
              <a:lnSpc>
                <a:spcPct val="90000"/>
              </a:lnSpc>
              <a:spcBef>
                <a:spcPct val="20000"/>
              </a:spcBef>
              <a:buSzPct val="80000"/>
            </a:pPr>
            <a:r>
              <a:rPr lang="en-US" sz="1600" dirty="0">
                <a:solidFill>
                  <a:schemeClr val="bg1"/>
                </a:solidFill>
              </a:rPr>
              <a:t>Host: C:\VMs\APP-OS.vhd</a:t>
            </a:r>
          </a:p>
          <a:p>
            <a:pPr>
              <a:lnSpc>
                <a:spcPct val="90000"/>
              </a:lnSpc>
              <a:spcBef>
                <a:spcPct val="20000"/>
              </a:spcBef>
              <a:buSzPct val="80000"/>
            </a:pPr>
            <a:endParaRPr lang="en-US" sz="1600" u="sng" dirty="0">
              <a:solidFill>
                <a:schemeClr val="bg1"/>
              </a:solidFill>
            </a:endParaRPr>
          </a:p>
        </p:txBody>
      </p:sp>
      <p:sp>
        <p:nvSpPr>
          <p:cNvPr id="8" name="Freeform 79"/>
          <p:cNvSpPr>
            <a:spLocks noEditPoints="1"/>
          </p:cNvSpPr>
          <p:nvPr>
            <p:custDataLst>
              <p:tags r:id="rId2"/>
            </p:custDataLst>
          </p:nvPr>
        </p:nvSpPr>
        <p:spPr bwMode="black">
          <a:xfrm>
            <a:off x="406180" y="422945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9" name="TextBox 8"/>
          <p:cNvSpPr txBox="1"/>
          <p:nvPr/>
        </p:nvSpPr>
        <p:spPr>
          <a:xfrm>
            <a:off x="795577" y="421845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D:\</a:t>
            </a:r>
          </a:p>
          <a:p>
            <a:pPr>
              <a:lnSpc>
                <a:spcPct val="90000"/>
              </a:lnSpc>
              <a:spcBef>
                <a:spcPct val="20000"/>
              </a:spcBef>
              <a:buSzPct val="80000"/>
            </a:pPr>
            <a:r>
              <a:rPr lang="en-US" sz="1600" dirty="0">
                <a:solidFill>
                  <a:schemeClr val="bg1"/>
                </a:solidFill>
              </a:rPr>
              <a:t>Host: D:\VMs\APP-Data.vhd</a:t>
            </a:r>
          </a:p>
          <a:p>
            <a:pPr>
              <a:lnSpc>
                <a:spcPct val="90000"/>
              </a:lnSpc>
              <a:spcBef>
                <a:spcPct val="20000"/>
              </a:spcBef>
              <a:buSzPct val="80000"/>
            </a:pPr>
            <a:endParaRPr lang="en-US" sz="1600" u="sng" dirty="0">
              <a:solidFill>
                <a:schemeClr val="bg1"/>
              </a:solidFill>
            </a:endParaRPr>
          </a:p>
        </p:txBody>
      </p:sp>
      <p:sp>
        <p:nvSpPr>
          <p:cNvPr id="10" name="Freeform 79"/>
          <p:cNvSpPr>
            <a:spLocks noEditPoints="1"/>
          </p:cNvSpPr>
          <p:nvPr>
            <p:custDataLst>
              <p:tags r:id="rId3"/>
            </p:custDataLst>
          </p:nvPr>
        </p:nvSpPr>
        <p:spPr bwMode="black">
          <a:xfrm>
            <a:off x="418593" y="479889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11" name="TextBox 10"/>
          <p:cNvSpPr txBox="1"/>
          <p:nvPr/>
        </p:nvSpPr>
        <p:spPr>
          <a:xfrm>
            <a:off x="796971" y="478789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E:\</a:t>
            </a:r>
          </a:p>
          <a:p>
            <a:pPr>
              <a:lnSpc>
                <a:spcPct val="90000"/>
              </a:lnSpc>
              <a:spcBef>
                <a:spcPct val="20000"/>
              </a:spcBef>
              <a:buSzPct val="80000"/>
            </a:pPr>
            <a:r>
              <a:rPr lang="en-US" sz="1600" dirty="0">
                <a:solidFill>
                  <a:schemeClr val="bg1"/>
                </a:solidFill>
              </a:rPr>
              <a:t>Host: E:\VMs\APP-Logs.vhd</a:t>
            </a:r>
          </a:p>
          <a:p>
            <a:pPr>
              <a:lnSpc>
                <a:spcPct val="90000"/>
              </a:lnSpc>
              <a:spcBef>
                <a:spcPct val="20000"/>
              </a:spcBef>
              <a:buSzPct val="80000"/>
            </a:pPr>
            <a:endParaRPr lang="en-US" sz="1600" u="sng" dirty="0">
              <a:solidFill>
                <a:schemeClr val="bg1"/>
              </a:solidFill>
            </a:endParaRPr>
          </a:p>
        </p:txBody>
      </p:sp>
      <p:sp>
        <p:nvSpPr>
          <p:cNvPr id="12" name="Rectangle 11"/>
          <p:cNvSpPr/>
          <p:nvPr/>
        </p:nvSpPr>
        <p:spPr bwMode="auto">
          <a:xfrm>
            <a:off x="7296162" y="1622468"/>
            <a:ext cx="3284930" cy="4670061"/>
          </a:xfrm>
          <a:prstGeom prst="rect">
            <a:avLst/>
          </a:prstGeom>
          <a:solidFill>
            <a:schemeClr val="accent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13" name="TextBox 12"/>
          <p:cNvSpPr txBox="1"/>
          <p:nvPr/>
        </p:nvSpPr>
        <p:spPr>
          <a:xfrm>
            <a:off x="7591397" y="1676086"/>
            <a:ext cx="2660985" cy="533992"/>
          </a:xfrm>
          <a:prstGeom prst="rect">
            <a:avLst/>
          </a:prstGeom>
          <a:solidFill>
            <a:schemeClr val="accent2"/>
          </a:solid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14" name="Rounded Rectangle 13"/>
          <p:cNvSpPr/>
          <p:nvPr/>
        </p:nvSpPr>
        <p:spPr bwMode="auto">
          <a:xfrm>
            <a:off x="7388486" y="2411647"/>
            <a:ext cx="3105199" cy="3795842"/>
          </a:xfrm>
          <a:prstGeom prst="roundRect">
            <a:avLst/>
          </a:prstGeom>
          <a:solidFill>
            <a:schemeClr val="accent4"/>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6" name="TextBox 15"/>
          <p:cNvSpPr txBox="1"/>
          <p:nvPr/>
        </p:nvSpPr>
        <p:spPr>
          <a:xfrm>
            <a:off x="7747076" y="3126406"/>
            <a:ext cx="1886158"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a:solidFill>
                  <a:schemeClr val="bg1"/>
                </a:solidFill>
              </a:rPr>
              <a:t>Role Name: appsrv1</a:t>
            </a:r>
          </a:p>
          <a:p>
            <a:pPr>
              <a:lnSpc>
                <a:spcPct val="90000"/>
              </a:lnSpc>
              <a:spcBef>
                <a:spcPct val="20000"/>
              </a:spcBef>
              <a:buSzPct val="80000"/>
            </a:pPr>
            <a:r>
              <a:rPr lang="en-US" sz="1200" dirty="0">
                <a:solidFill>
                  <a:schemeClr val="bg1"/>
                </a:solidFill>
              </a:rPr>
              <a:t>4 Cores </a:t>
            </a:r>
          </a:p>
          <a:p>
            <a:pPr>
              <a:lnSpc>
                <a:spcPct val="90000"/>
              </a:lnSpc>
              <a:spcBef>
                <a:spcPct val="20000"/>
              </a:spcBef>
              <a:buSzPct val="80000"/>
            </a:pPr>
            <a:r>
              <a:rPr lang="en-US" sz="1200" dirty="0">
                <a:solidFill>
                  <a:schemeClr val="bg1"/>
                </a:solidFill>
              </a:rPr>
              <a:t>7 GB </a:t>
            </a:r>
            <a:r>
              <a:rPr lang="en-US" sz="1200" dirty="0" smtClean="0">
                <a:solidFill>
                  <a:schemeClr val="bg1"/>
                </a:solidFill>
              </a:rPr>
              <a:t>Ram</a:t>
            </a:r>
            <a:endParaRPr lang="en-US" sz="1200" dirty="0">
              <a:solidFill>
                <a:schemeClr val="bg1"/>
              </a:solidFill>
            </a:endParaRPr>
          </a:p>
        </p:txBody>
      </p:sp>
      <p:pic>
        <p:nvPicPr>
          <p:cNvPr id="17" name="Picture 5"/>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bwMode="auto">
          <a:xfrm flipH="1">
            <a:off x="9431159" y="2838376"/>
            <a:ext cx="631110" cy="977064"/>
          </a:xfrm>
          <a:prstGeom prst="rect">
            <a:avLst/>
          </a:prstGeom>
          <a:noFill/>
          <a:ln>
            <a:noFill/>
          </a:ln>
          <a:extLst/>
        </p:spPr>
      </p:pic>
      <p:sp>
        <p:nvSpPr>
          <p:cNvPr id="18" name="Rectangle 17"/>
          <p:cNvSpPr/>
          <p:nvPr/>
        </p:nvSpPr>
        <p:spPr bwMode="auto">
          <a:xfrm>
            <a:off x="10705370" y="3749538"/>
            <a:ext cx="1370798" cy="1480335"/>
          </a:xfrm>
          <a:prstGeom prst="rect">
            <a:avLst/>
          </a:prstGeom>
          <a:solidFill>
            <a:schemeClr val="accent6"/>
          </a:solidFill>
          <a:ln w="9525" cap="flat" cmpd="sng" algn="ctr">
            <a:noFill/>
            <a:prstDash val="solid"/>
            <a:headEnd type="none" w="med" len="med"/>
            <a:tailEnd type="none" w="med" len="med"/>
          </a:ln>
          <a:effectLst/>
        </p:spPr>
        <p:txBody>
          <a:bodyPr vert="horz" wrap="square" lIns="91380" tIns="91380" rIns="91380" bIns="91380" numCol="1" rtlCol="0" anchor="t" anchorCtr="0" compatLnSpc="1">
            <a:prstTxWarp prst="textNoShape">
              <a:avLst/>
            </a:prstTxWarp>
          </a:bodyPr>
          <a:lstStyle/>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a:t>
            </a:r>
          </a:p>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a:p>
            <a:pPr lvl="0" algn="ctr">
              <a:lnSpc>
                <a:spcPct val="90000"/>
              </a:lnSpc>
              <a:buSzPct val="90000"/>
              <a:defRPr/>
            </a:pPr>
            <a:endPar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19" name="Freeform 79"/>
          <p:cNvSpPr>
            <a:spLocks noEditPoints="1"/>
          </p:cNvSpPr>
          <p:nvPr/>
        </p:nvSpPr>
        <p:spPr bwMode="black">
          <a:xfrm>
            <a:off x="10827622"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1" name="Freeform 79"/>
          <p:cNvSpPr>
            <a:spLocks noEditPoints="1"/>
          </p:cNvSpPr>
          <p:nvPr/>
        </p:nvSpPr>
        <p:spPr bwMode="black">
          <a:xfrm>
            <a:off x="11259764"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11673976" y="4663036"/>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5" name="Freeform 79"/>
          <p:cNvSpPr>
            <a:spLocks noEditPoints="1"/>
          </p:cNvSpPr>
          <p:nvPr>
            <p:custDataLst>
              <p:tags r:id="rId4"/>
            </p:custDataLst>
          </p:nvPr>
        </p:nvSpPr>
        <p:spPr bwMode="black">
          <a:xfrm>
            <a:off x="7442712" y="4333701"/>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6" name="TextBox 25"/>
          <p:cNvSpPr txBox="1"/>
          <p:nvPr/>
        </p:nvSpPr>
        <p:spPr>
          <a:xfrm>
            <a:off x="7826953" y="4312055"/>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C:\</a:t>
            </a:r>
          </a:p>
          <a:p>
            <a:pPr>
              <a:lnSpc>
                <a:spcPct val="90000"/>
              </a:lnSpc>
              <a:spcBef>
                <a:spcPct val="20000"/>
              </a:spcBef>
              <a:buSzPct val="80000"/>
            </a:pPr>
            <a:r>
              <a:rPr lang="en-US" sz="1500" dirty="0" err="1">
                <a:solidFill>
                  <a:schemeClr val="bg1"/>
                </a:solidFill>
              </a:rPr>
              <a:t>WAStorage</a:t>
            </a:r>
            <a:r>
              <a:rPr lang="en-US" sz="1500" dirty="0">
                <a:solidFill>
                  <a:schemeClr val="bg1"/>
                </a:solidFill>
              </a:rPr>
              <a:t>\VMs\APP-</a:t>
            </a:r>
            <a:r>
              <a:rPr lang="en-US" sz="1500" dirty="0" err="1">
                <a:solidFill>
                  <a:schemeClr val="bg1"/>
                </a:solidFill>
              </a:rPr>
              <a:t>OS.vhd</a:t>
            </a:r>
            <a:endParaRPr lang="en-US" sz="1500" dirty="0">
              <a:solidFill>
                <a:schemeClr val="bg1"/>
              </a:solidFill>
            </a:endParaRPr>
          </a:p>
          <a:p>
            <a:pPr>
              <a:lnSpc>
                <a:spcPct val="90000"/>
              </a:lnSpc>
              <a:spcBef>
                <a:spcPct val="20000"/>
              </a:spcBef>
              <a:buSzPct val="80000"/>
            </a:pPr>
            <a:endParaRPr lang="en-US" sz="1500" u="sng" dirty="0">
              <a:solidFill>
                <a:schemeClr val="bg1"/>
              </a:solidFill>
            </a:endParaRPr>
          </a:p>
        </p:txBody>
      </p:sp>
      <p:sp>
        <p:nvSpPr>
          <p:cNvPr id="27" name="Freeform 79"/>
          <p:cNvSpPr>
            <a:spLocks noEditPoints="1"/>
          </p:cNvSpPr>
          <p:nvPr>
            <p:custDataLst>
              <p:tags r:id="rId5"/>
            </p:custDataLst>
          </p:nvPr>
        </p:nvSpPr>
        <p:spPr bwMode="black">
          <a:xfrm>
            <a:off x="7435718" y="4904364"/>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8" name="TextBox 27"/>
          <p:cNvSpPr txBox="1"/>
          <p:nvPr/>
        </p:nvSpPr>
        <p:spPr>
          <a:xfrm>
            <a:off x="7825116" y="487208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a:t>
            </a:r>
            <a:r>
              <a:rPr lang="en-US" sz="1500" dirty="0" smtClean="0">
                <a:solidFill>
                  <a:schemeClr val="bg1"/>
                </a:solidFill>
              </a:rPr>
              <a:t>E:\</a:t>
            </a:r>
            <a:endParaRPr lang="en-US" sz="1500" dirty="0">
              <a:solidFill>
                <a:schemeClr val="bg1"/>
              </a:solidFill>
            </a:endParaRPr>
          </a:p>
          <a:p>
            <a:pPr>
              <a:lnSpc>
                <a:spcPct val="90000"/>
              </a:lnSpc>
              <a:spcBef>
                <a:spcPct val="20000"/>
              </a:spcBef>
              <a:buSzPct val="80000"/>
            </a:pPr>
            <a:r>
              <a:rPr lang="en-US" sz="1500" dirty="0" err="1">
                <a:solidFill>
                  <a:schemeClr val="bg1"/>
                </a:solidFill>
              </a:rPr>
              <a:t>WAStorage</a:t>
            </a:r>
            <a:r>
              <a:rPr lang="en-US" sz="1500" dirty="0">
                <a:solidFill>
                  <a:schemeClr val="bg1"/>
                </a:solidFill>
              </a:rPr>
              <a:t>\VMs\APP-</a:t>
            </a:r>
            <a:r>
              <a:rPr lang="en-US" sz="1500" dirty="0" err="1">
                <a:solidFill>
                  <a:schemeClr val="bg1"/>
                </a:solidFill>
              </a:rPr>
              <a:t>Data.vhd</a:t>
            </a:r>
            <a:endParaRPr lang="en-US" sz="1500" dirty="0">
              <a:solidFill>
                <a:schemeClr val="bg1"/>
              </a:solidFill>
            </a:endParaRPr>
          </a:p>
          <a:p>
            <a:pPr>
              <a:lnSpc>
                <a:spcPct val="90000"/>
              </a:lnSpc>
              <a:spcBef>
                <a:spcPct val="20000"/>
              </a:spcBef>
              <a:buSzPct val="80000"/>
            </a:pPr>
            <a:endParaRPr lang="en-US" sz="1500" u="sng" dirty="0">
              <a:solidFill>
                <a:schemeClr val="bg1"/>
              </a:solidFill>
            </a:endParaRPr>
          </a:p>
        </p:txBody>
      </p:sp>
      <p:sp>
        <p:nvSpPr>
          <p:cNvPr id="29" name="Freeform 79"/>
          <p:cNvSpPr>
            <a:spLocks noEditPoints="1"/>
          </p:cNvSpPr>
          <p:nvPr>
            <p:custDataLst>
              <p:tags r:id="rId6"/>
            </p:custDataLst>
          </p:nvPr>
        </p:nvSpPr>
        <p:spPr bwMode="black">
          <a:xfrm>
            <a:off x="7448132" y="5431272"/>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30" name="TextBox 29"/>
          <p:cNvSpPr txBox="1"/>
          <p:nvPr/>
        </p:nvSpPr>
        <p:spPr>
          <a:xfrm>
            <a:off x="7826509" y="544152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F</a:t>
            </a:r>
            <a:r>
              <a:rPr lang="en-US" sz="1500" dirty="0" smtClean="0">
                <a:solidFill>
                  <a:schemeClr val="bg1"/>
                </a:solidFill>
              </a:rPr>
              <a:t>:\</a:t>
            </a:r>
            <a:endParaRPr lang="en-US" sz="1500" dirty="0">
              <a:solidFill>
                <a:schemeClr val="bg1"/>
              </a:solidFill>
            </a:endParaRPr>
          </a:p>
          <a:p>
            <a:pPr>
              <a:lnSpc>
                <a:spcPct val="90000"/>
              </a:lnSpc>
              <a:spcBef>
                <a:spcPct val="20000"/>
              </a:spcBef>
              <a:buSzPct val="80000"/>
            </a:pPr>
            <a:r>
              <a:rPr lang="en-US" sz="1500" dirty="0" err="1">
                <a:solidFill>
                  <a:schemeClr val="bg1"/>
                </a:solidFill>
              </a:rPr>
              <a:t>WAStorageVMs</a:t>
            </a:r>
            <a:r>
              <a:rPr lang="en-US" sz="1500" dirty="0">
                <a:solidFill>
                  <a:schemeClr val="bg1"/>
                </a:solidFill>
              </a:rPr>
              <a:t>\APP-</a:t>
            </a:r>
            <a:r>
              <a:rPr lang="en-US" sz="1500" dirty="0" err="1">
                <a:solidFill>
                  <a:schemeClr val="bg1"/>
                </a:solidFill>
              </a:rPr>
              <a:t>Logs.vhd</a:t>
            </a:r>
            <a:endParaRPr lang="en-US" sz="1500" dirty="0">
              <a:solidFill>
                <a:schemeClr val="bg1"/>
              </a:solidFill>
            </a:endParaRPr>
          </a:p>
          <a:p>
            <a:pPr>
              <a:lnSpc>
                <a:spcPct val="90000"/>
              </a:lnSpc>
              <a:spcBef>
                <a:spcPct val="20000"/>
              </a:spcBef>
              <a:buSzPct val="80000"/>
            </a:pPr>
            <a:endParaRPr lang="en-US" sz="1500" u="sng" dirty="0">
              <a:solidFill>
                <a:schemeClr val="bg1"/>
              </a:solidFill>
            </a:endParaRPr>
          </a:p>
        </p:txBody>
      </p:sp>
      <p:cxnSp>
        <p:nvCxnSpPr>
          <p:cNvPr id="31" name="Straight Arrow Connector 30"/>
          <p:cNvCxnSpPr/>
          <p:nvPr/>
        </p:nvCxnSpPr>
        <p:spPr>
          <a:xfrm>
            <a:off x="10384860" y="4690452"/>
            <a:ext cx="486023" cy="120560"/>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0469532" y="4982969"/>
            <a:ext cx="804878" cy="178476"/>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0405103" y="5043357"/>
            <a:ext cx="1278998" cy="710755"/>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734947" y="2495726"/>
            <a:ext cx="1393522" cy="492443"/>
          </a:xfrm>
          <a:prstGeom prst="rect">
            <a:avLst/>
          </a:prstGeom>
          <a:noFill/>
        </p:spPr>
        <p:txBody>
          <a:bodyPr wrap="none" lIns="0" tIns="0" rIns="0" bIns="0" rtlCol="0">
            <a:spAutoFit/>
          </a:bodyPr>
          <a:lstStyle/>
          <a:p>
            <a:pPr>
              <a:lnSpc>
                <a:spcPct val="90000"/>
              </a:lnSpc>
              <a:spcBef>
                <a:spcPct val="20000"/>
              </a:spcBef>
              <a:buSzPct val="80000"/>
            </a:pPr>
            <a:r>
              <a:rPr lang="en-US" sz="1600" u="sng" dirty="0">
                <a:solidFill>
                  <a:schemeClr val="bg1"/>
                </a:solidFill>
              </a:rPr>
              <a:t>Deployment</a:t>
            </a:r>
          </a:p>
          <a:p>
            <a:pPr algn="ctr">
              <a:lnSpc>
                <a:spcPct val="90000"/>
              </a:lnSpc>
              <a:spcBef>
                <a:spcPct val="20000"/>
              </a:spcBef>
              <a:buSzPct val="80000"/>
            </a:pPr>
            <a:r>
              <a:rPr lang="en-US" sz="1600" dirty="0">
                <a:solidFill>
                  <a:schemeClr val="bg1"/>
                </a:solidFill>
              </a:rPr>
              <a:t>Slot Production</a:t>
            </a:r>
          </a:p>
        </p:txBody>
      </p:sp>
      <p:pic>
        <p:nvPicPr>
          <p:cNvPr id="59" name="Picture 5"/>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bwMode="auto">
          <a:xfrm flipH="1">
            <a:off x="2844019" y="2386723"/>
            <a:ext cx="631110" cy="97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Box 59"/>
          <p:cNvSpPr txBox="1"/>
          <p:nvPr/>
        </p:nvSpPr>
        <p:spPr>
          <a:xfrm>
            <a:off x="3965944" y="1559031"/>
            <a:ext cx="3330218" cy="4902881"/>
          </a:xfrm>
          <a:prstGeom prst="rect">
            <a:avLst/>
          </a:prstGeom>
          <a:noFill/>
        </p:spPr>
        <p:txBody>
          <a:bodyPr wrap="square" lIns="0" tIns="0" rIns="0" bIns="0" rtlCol="0">
            <a:spAutoFit/>
          </a:bodyPr>
          <a:lstStyle/>
          <a:p>
            <a:pPr>
              <a:lnSpc>
                <a:spcPct val="90000"/>
              </a:lnSpc>
              <a:spcBef>
                <a:spcPct val="20000"/>
              </a:spcBef>
              <a:buSzPct val="80000"/>
            </a:pPr>
            <a:r>
              <a:rPr lang="en-US" sz="2400" u="sng" dirty="0" smtClean="0">
                <a:solidFill>
                  <a:schemeClr val="accent2"/>
                </a:solidFill>
              </a:rPr>
              <a:t>Migration Steps</a:t>
            </a:r>
          </a:p>
          <a:p>
            <a:pPr>
              <a:lnSpc>
                <a:spcPct val="90000"/>
              </a:lnSpc>
              <a:spcBef>
                <a:spcPct val="20000"/>
              </a:spcBef>
              <a:buSzPct val="80000"/>
            </a:pPr>
            <a:r>
              <a:rPr lang="en-US" sz="1800" dirty="0" smtClean="0"/>
              <a:t>1) Upload VHDs</a:t>
            </a:r>
          </a:p>
          <a:p>
            <a:pPr>
              <a:lnSpc>
                <a:spcPct val="90000"/>
              </a:lnSpc>
              <a:spcBef>
                <a:spcPct val="20000"/>
              </a:spcBef>
              <a:buSzPct val="80000"/>
            </a:pPr>
            <a:r>
              <a:rPr lang="en-US" sz="1800" dirty="0" smtClean="0"/>
              <a:t>     </a:t>
            </a:r>
            <a:r>
              <a:rPr lang="en-US" sz="1800" dirty="0" err="1" smtClean="0"/>
              <a:t>CSUpload</a:t>
            </a:r>
            <a:r>
              <a:rPr lang="en-US" sz="1800" dirty="0" smtClean="0"/>
              <a:t> or other Tools</a:t>
            </a:r>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2) Create VM</a:t>
            </a:r>
          </a:p>
          <a:p>
            <a:pPr>
              <a:lnSpc>
                <a:spcPct val="90000"/>
              </a:lnSpc>
              <a:spcBef>
                <a:spcPct val="20000"/>
              </a:spcBef>
              <a:buSzPct val="80000"/>
            </a:pPr>
            <a:r>
              <a:rPr lang="en-US" sz="1800" dirty="0" smtClean="0"/>
              <a:t>     OS Disk=APP-</a:t>
            </a:r>
            <a:r>
              <a:rPr lang="en-US" sz="1800" dirty="0" err="1" smtClean="0"/>
              <a:t>OS.vhd</a:t>
            </a:r>
            <a:endParaRPr lang="en-US" sz="1800" dirty="0" smtClean="0"/>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3) Configure Data Disks</a:t>
            </a:r>
          </a:p>
          <a:p>
            <a:pPr>
              <a:lnSpc>
                <a:spcPct val="90000"/>
              </a:lnSpc>
              <a:spcBef>
                <a:spcPct val="20000"/>
              </a:spcBef>
              <a:buSzPct val="80000"/>
            </a:pPr>
            <a:r>
              <a:rPr lang="en-US" sz="1800" dirty="0" smtClean="0"/>
              <a:t>     Data Disk 1 = APP-</a:t>
            </a:r>
            <a:r>
              <a:rPr lang="en-US" sz="1800" dirty="0" err="1" smtClean="0"/>
              <a:t>Data.vhd</a:t>
            </a:r>
            <a:endParaRPr lang="en-US" sz="1800" dirty="0" smtClean="0"/>
          </a:p>
          <a:p>
            <a:pPr>
              <a:lnSpc>
                <a:spcPct val="90000"/>
              </a:lnSpc>
              <a:spcBef>
                <a:spcPct val="20000"/>
              </a:spcBef>
              <a:buSzPct val="80000"/>
            </a:pPr>
            <a:r>
              <a:rPr lang="en-US" sz="1800" dirty="0" smtClean="0"/>
              <a:t>     Data Disk 2 = App-</a:t>
            </a:r>
            <a:r>
              <a:rPr lang="en-US" sz="1800" dirty="0" err="1" smtClean="0"/>
              <a:t>Logs.vhd</a:t>
            </a:r>
            <a:endParaRPr lang="en-US" sz="1800" dirty="0" smtClean="0"/>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4) Adjust App for Drive Letters</a:t>
            </a:r>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5) Add Endpoint(s)</a:t>
            </a:r>
          </a:p>
          <a:p>
            <a:pPr>
              <a:lnSpc>
                <a:spcPct val="90000"/>
              </a:lnSpc>
              <a:spcBef>
                <a:spcPct val="20000"/>
              </a:spcBef>
              <a:buSzPct val="80000"/>
            </a:pPr>
            <a:r>
              <a:rPr lang="en-US" sz="1800" dirty="0" smtClean="0"/>
              <a:t>    80, TCP, http</a:t>
            </a:r>
          </a:p>
          <a:p>
            <a:pPr>
              <a:lnSpc>
                <a:spcPct val="90000"/>
              </a:lnSpc>
              <a:spcBef>
                <a:spcPct val="20000"/>
              </a:spcBef>
              <a:buSzPct val="80000"/>
            </a:pPr>
            <a:r>
              <a:rPr lang="en-US" sz="1800" dirty="0" smtClean="0"/>
              <a:t>    443, TCP, https</a:t>
            </a:r>
            <a:endParaRPr lang="en-US" sz="1800" dirty="0"/>
          </a:p>
        </p:txBody>
      </p:sp>
      <p:sp>
        <p:nvSpPr>
          <p:cNvPr id="72" name="TextBox 71"/>
          <p:cNvSpPr txBox="1"/>
          <p:nvPr/>
        </p:nvSpPr>
        <p:spPr>
          <a:xfrm>
            <a:off x="7734947" y="3979436"/>
            <a:ext cx="1886158"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smtClean="0">
                <a:solidFill>
                  <a:schemeClr val="bg1"/>
                </a:solidFill>
              </a:rPr>
              <a:t>TCP Endpoints 80 and 443</a:t>
            </a:r>
            <a:endParaRPr lang="en-US" sz="1050" dirty="0">
              <a:solidFill>
                <a:schemeClr val="bg1"/>
              </a:solidFill>
            </a:endParaRPr>
          </a:p>
        </p:txBody>
      </p:sp>
    </p:spTree>
    <p:extLst>
      <p:ext uri="{BB962C8B-B14F-4D97-AF65-F5344CB8AC3E}">
        <p14:creationId xmlns:p14="http://schemas.microsoft.com/office/powerpoint/2010/main" val="987128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0">
                                            <p:txEl>
                                              <p:pRg st="1" end="1"/>
                                            </p:txEl>
                                          </p:spTgt>
                                        </p:tgtEl>
                                        <p:attrNameLst>
                                          <p:attrName>style.visibility</p:attrName>
                                        </p:attrNameLst>
                                      </p:cBhvr>
                                      <p:to>
                                        <p:strVal val="visible"/>
                                      </p:to>
                                    </p:set>
                                    <p:animEffect transition="in" filter="fade">
                                      <p:cBhvr>
                                        <p:cTn id="10" dur="500"/>
                                        <p:tgtEl>
                                          <p:spTgt spid="6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xEl>
                                              <p:pRg st="2" end="2"/>
                                            </p:txEl>
                                          </p:spTgt>
                                        </p:tgtEl>
                                        <p:attrNameLst>
                                          <p:attrName>style.visibility</p:attrName>
                                        </p:attrNameLst>
                                      </p:cBhvr>
                                      <p:to>
                                        <p:strVal val="visible"/>
                                      </p:to>
                                    </p:set>
                                    <p:animEffect transition="in" filter="fade">
                                      <p:cBhvr>
                                        <p:cTn id="13" dur="500"/>
                                        <p:tgtEl>
                                          <p:spTgt spid="6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0">
                                            <p:txEl>
                                              <p:pRg st="4" end="4"/>
                                            </p:txEl>
                                          </p:spTgt>
                                        </p:tgtEl>
                                        <p:attrNameLst>
                                          <p:attrName>style.visibility</p:attrName>
                                        </p:attrNameLst>
                                      </p:cBhvr>
                                      <p:to>
                                        <p:strVal val="visible"/>
                                      </p:to>
                                    </p:set>
                                    <p:animEffect transition="in" filter="fade">
                                      <p:cBhvr>
                                        <p:cTn id="30" dur="500"/>
                                        <p:tgtEl>
                                          <p:spTgt spid="60">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xEl>
                                              <p:pRg st="5" end="5"/>
                                            </p:txEl>
                                          </p:spTgt>
                                        </p:tgtEl>
                                        <p:attrNameLst>
                                          <p:attrName>style.visibility</p:attrName>
                                        </p:attrNameLst>
                                      </p:cBhvr>
                                      <p:to>
                                        <p:strVal val="visible"/>
                                      </p:to>
                                    </p:set>
                                    <p:animEffect transition="in" filter="fade">
                                      <p:cBhvr>
                                        <p:cTn id="33" dur="500"/>
                                        <p:tgtEl>
                                          <p:spTgt spid="60">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0">
                                            <p:txEl>
                                              <p:pRg st="7" end="7"/>
                                            </p:txEl>
                                          </p:spTgt>
                                        </p:tgtEl>
                                        <p:attrNameLst>
                                          <p:attrName>style.visibility</p:attrName>
                                        </p:attrNameLst>
                                      </p:cBhvr>
                                      <p:to>
                                        <p:strVal val="visible"/>
                                      </p:to>
                                    </p:set>
                                    <p:animEffect transition="in" filter="fade">
                                      <p:cBhvr>
                                        <p:cTn id="65" dur="500"/>
                                        <p:tgtEl>
                                          <p:spTgt spid="60">
                                            <p:txEl>
                                              <p:pRg st="7" end="7"/>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60">
                                            <p:txEl>
                                              <p:pRg st="8" end="8"/>
                                            </p:txEl>
                                          </p:spTgt>
                                        </p:tgtEl>
                                        <p:attrNameLst>
                                          <p:attrName>style.visibility</p:attrName>
                                        </p:attrNameLst>
                                      </p:cBhvr>
                                      <p:to>
                                        <p:strVal val="visible"/>
                                      </p:to>
                                    </p:set>
                                    <p:animEffect transition="in" filter="fade">
                                      <p:cBhvr>
                                        <p:cTn id="68" dur="500"/>
                                        <p:tgtEl>
                                          <p:spTgt spid="60">
                                            <p:txEl>
                                              <p:pRg st="8" end="8"/>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60">
                                            <p:txEl>
                                              <p:pRg st="9" end="9"/>
                                            </p:txEl>
                                          </p:spTgt>
                                        </p:tgtEl>
                                        <p:attrNameLst>
                                          <p:attrName>style.visibility</p:attrName>
                                        </p:attrNameLst>
                                      </p:cBhvr>
                                      <p:to>
                                        <p:strVal val="visible"/>
                                      </p:to>
                                    </p:set>
                                    <p:animEffect transition="in" filter="fade">
                                      <p:cBhvr>
                                        <p:cTn id="71" dur="500"/>
                                        <p:tgtEl>
                                          <p:spTgt spid="60">
                                            <p:txEl>
                                              <p:pRg st="9" end="9"/>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60">
                                            <p:txEl>
                                              <p:pRg st="11" end="11"/>
                                            </p:txEl>
                                          </p:spTgt>
                                        </p:tgtEl>
                                        <p:attrNameLst>
                                          <p:attrName>style.visibility</p:attrName>
                                        </p:attrNameLst>
                                      </p:cBhvr>
                                      <p:to>
                                        <p:strVal val="visible"/>
                                      </p:to>
                                    </p:set>
                                    <p:animEffect transition="in" filter="fade">
                                      <p:cBhvr>
                                        <p:cTn id="94" dur="500"/>
                                        <p:tgtEl>
                                          <p:spTgt spid="60">
                                            <p:txEl>
                                              <p:pRg st="11" end="11"/>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0">
                                            <p:txEl>
                                              <p:pRg st="13" end="13"/>
                                            </p:txEl>
                                          </p:spTgt>
                                        </p:tgtEl>
                                        <p:attrNameLst>
                                          <p:attrName>style.visibility</p:attrName>
                                        </p:attrNameLst>
                                      </p:cBhvr>
                                      <p:to>
                                        <p:strVal val="visible"/>
                                      </p:to>
                                    </p:set>
                                    <p:animEffect transition="in" filter="fade">
                                      <p:cBhvr>
                                        <p:cTn id="99" dur="500"/>
                                        <p:tgtEl>
                                          <p:spTgt spid="60">
                                            <p:txEl>
                                              <p:pRg st="13" end="13"/>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60">
                                            <p:txEl>
                                              <p:pRg st="14" end="14"/>
                                            </p:txEl>
                                          </p:spTgt>
                                        </p:tgtEl>
                                        <p:attrNameLst>
                                          <p:attrName>style.visibility</p:attrName>
                                        </p:attrNameLst>
                                      </p:cBhvr>
                                      <p:to>
                                        <p:strVal val="visible"/>
                                      </p:to>
                                    </p:set>
                                    <p:animEffect transition="in" filter="fade">
                                      <p:cBhvr>
                                        <p:cTn id="102" dur="500"/>
                                        <p:tgtEl>
                                          <p:spTgt spid="60">
                                            <p:txEl>
                                              <p:pRg st="14" end="14"/>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60">
                                            <p:txEl>
                                              <p:pRg st="15" end="15"/>
                                            </p:txEl>
                                          </p:spTgt>
                                        </p:tgtEl>
                                        <p:attrNameLst>
                                          <p:attrName>style.visibility</p:attrName>
                                        </p:attrNameLst>
                                      </p:cBhvr>
                                      <p:to>
                                        <p:strVal val="visible"/>
                                      </p:to>
                                    </p:set>
                                    <p:animEffect transition="in" filter="fade">
                                      <p:cBhvr>
                                        <p:cTn id="105" dur="500"/>
                                        <p:tgtEl>
                                          <p:spTgt spid="60">
                                            <p:txEl>
                                              <p:pRg st="15" end="15"/>
                                            </p:txEl>
                                          </p:spTgt>
                                        </p:tgtEl>
                                      </p:cBhvr>
                                    </p:animEffect>
                                  </p:childTnLst>
                                </p:cTn>
                              </p:par>
                              <p:par>
                                <p:cTn id="106" presetID="10" presetClass="entr" presetSubtype="0" fill="hold" nodeType="withEffect">
                                  <p:stCondLst>
                                    <p:cond delay="0"/>
                                  </p:stCondLst>
                                  <p:childTnLst>
                                    <p:set>
                                      <p:cBhvr>
                                        <p:cTn id="107" dur="1" fill="hold">
                                          <p:stCondLst>
                                            <p:cond delay="0"/>
                                          </p:stCondLst>
                                        </p:cTn>
                                        <p:tgtEl>
                                          <p:spTgt spid="72">
                                            <p:txEl>
                                              <p:pRg st="0" end="0"/>
                                            </p:txEl>
                                          </p:spTgt>
                                        </p:tgtEl>
                                        <p:attrNameLst>
                                          <p:attrName>style.visibility</p:attrName>
                                        </p:attrNameLst>
                                      </p:cBhvr>
                                      <p:to>
                                        <p:strVal val="visible"/>
                                      </p:to>
                                    </p:set>
                                    <p:animEffect transition="in" filter="fade">
                                      <p:cBhvr>
                                        <p:cTn id="108"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p:bldP spid="18" grpId="0" animBg="1"/>
      <p:bldP spid="19" grpId="0" animBg="1"/>
      <p:bldP spid="21" grpId="0" animBg="1"/>
      <p:bldP spid="23" grpId="0" animBg="1"/>
      <p:bldP spid="25" grpId="0" animBg="1"/>
      <p:bldP spid="26" grpId="0"/>
      <p:bldP spid="27" grpId="0" animBg="1"/>
      <p:bldP spid="28" grpId="0"/>
      <p:bldP spid="29" grpId="0" animBg="1"/>
      <p:bldP spid="30"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dirty="0" smtClean="0"/>
              <a:t>Migrating a Virtual Machine</a:t>
            </a:r>
            <a:endParaRPr lang="en-US" dirty="0"/>
          </a:p>
        </p:txBody>
      </p:sp>
    </p:spTree>
    <p:extLst>
      <p:ext uri="{BB962C8B-B14F-4D97-AF65-F5344CB8AC3E}">
        <p14:creationId xmlns:p14="http://schemas.microsoft.com/office/powerpoint/2010/main" val="36581787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5.xml.rels><?xml version="1.0" encoding="UTF-8" standalone="yes"?>
<Relationships xmlns="http://schemas.openxmlformats.org/package/2006/relationships"><Relationship Id="rId1" Type="http://schemas.openxmlformats.org/officeDocument/2006/relationships/image" Target="../media/image1.png"/></Relationships>
</file>

<file path=ppt/theme/_rels/theme16.xml.rels><?xml version="1.0" encoding="UTF-8" standalone="yes"?>
<Relationships xmlns="http://schemas.openxmlformats.org/package/2006/relationships"><Relationship Id="rId1" Type="http://schemas.openxmlformats.org/officeDocument/2006/relationships/image" Target="../media/image1.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18.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TR15_BO_CT_Template_16x9">
  <a:themeElements>
    <a:clrScheme name="TR15 - Blue">
      <a:dk1>
        <a:srgbClr val="000000"/>
      </a:dk1>
      <a:lt1>
        <a:srgbClr val="FFFFFF"/>
      </a:lt1>
      <a:dk2>
        <a:srgbClr val="026287"/>
      </a:dk2>
      <a:lt2>
        <a:srgbClr val="61DDFF"/>
      </a:lt2>
      <a:accent1>
        <a:srgbClr val="008FBA"/>
      </a:accent1>
      <a:accent2>
        <a:srgbClr val="64BE00"/>
      </a:accent2>
      <a:accent3>
        <a:srgbClr val="EF3B28"/>
      </a:accent3>
      <a:accent4>
        <a:srgbClr val="258244"/>
      </a:accent4>
      <a:accent5>
        <a:srgbClr val="FBAA19"/>
      </a:accent5>
      <a:accent6>
        <a:srgbClr val="B4009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1_Accent Color Transition Slides">
  <a:themeElements>
    <a:clrScheme name="TR15 - Blue">
      <a:dk1>
        <a:srgbClr val="000000"/>
      </a:dk1>
      <a:lt1>
        <a:srgbClr val="FFFFFF"/>
      </a:lt1>
      <a:dk2>
        <a:srgbClr val="026287"/>
      </a:dk2>
      <a:lt2>
        <a:srgbClr val="61DDFF"/>
      </a:lt2>
      <a:accent1>
        <a:srgbClr val="008FBA"/>
      </a:accent1>
      <a:accent2>
        <a:srgbClr val="64BE00"/>
      </a:accent2>
      <a:accent3>
        <a:srgbClr val="EF3B28"/>
      </a:accent3>
      <a:accent4>
        <a:srgbClr val="258244"/>
      </a:accent4>
      <a:accent5>
        <a:srgbClr val="FBAA19"/>
      </a:accent5>
      <a:accent6>
        <a:srgbClr val="B4009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14.xml><?xml version="1.0" encoding="utf-8"?>
<a:theme xmlns:a="http://schemas.openxmlformats.org/drawingml/2006/main" name="1_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15.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TechEd2012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Accent Color Transition Slides">
  <a:themeElements>
    <a:clrScheme name="TechEd 2012 Windows Azure 16x9">
      <a:dk1>
        <a:srgbClr val="000000"/>
      </a:dk1>
      <a:lt1>
        <a:srgbClr val="FFFFFF"/>
      </a:lt1>
      <a:dk2>
        <a:srgbClr val="363535"/>
      </a:dk2>
      <a:lt2>
        <a:srgbClr val="878585"/>
      </a:lt2>
      <a:accent1>
        <a:srgbClr val="3397D3"/>
      </a:accent1>
      <a:accent2>
        <a:srgbClr val="E7B921"/>
      </a:accent2>
      <a:accent3>
        <a:srgbClr val="94C949"/>
      </a:accent3>
      <a:accent4>
        <a:srgbClr val="ED5326"/>
      </a:accent4>
      <a:accent5>
        <a:srgbClr val="3BBEB4"/>
      </a:accent5>
      <a:accent6>
        <a:srgbClr val="8E499C"/>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2.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 xsi:nil="true"/>
    <Scenario xmlns="f847e7ad-bfae-49c8-aedd-39ec05321f40" xsi:nil="true"/>
    <Document_x0020_Owner xmlns="f847e7ad-bfae-49c8-aedd-39ec05321f40">
      <UserInfo>
        <DisplayName>Kasper Wu (Advaiya, Inc)</DisplayName>
        <AccountId>207</AccountId>
        <AccountType/>
      </UserInfo>
    </Document_x0020_Owner>
    <Capability_x002f_Product xmlns="f847e7ad-bfae-49c8-aedd-39ec05321f40">20</Capability_x002f_Product>
    <Workstream xmlns="f847e7ad-bfae-49c8-aedd-39ec05321f40">12</Workstream>
    <Source xmlns="f847e7ad-bfae-49c8-aedd-39ec05321f40">5</Source>
    <Document_x0020_Status xmlns="f847e7ad-bfae-49c8-aedd-39ec05321f40">Draft</Document_x0020_Status>
    <Segment xmlns="f847e7ad-bfae-49c8-aedd-39ec05321f40">5</Segmen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1F3D78-41CD-4031-A456-FDE822775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8C7590-4838-4FDD-B304-651D11FD2E08}">
  <ds:schemaRef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 ds:uri="f847e7ad-bfae-49c8-aedd-39ec05321f40"/>
    <ds:schemaRef ds:uri="http://www.w3.org/XML/1998/namespace"/>
    <ds:schemaRef ds:uri="http://purl.org/dc/dcmitype/"/>
  </ds:schemaRefs>
</ds:datastoreItem>
</file>

<file path=customXml/itemProps3.xml><?xml version="1.0" encoding="utf-8"?>
<ds:datastoreItem xmlns:ds="http://schemas.openxmlformats.org/officeDocument/2006/customXml" ds:itemID="{1406B869-0A3B-4A48-80EE-77CB3C7BFE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12749</TotalTime>
  <Words>1654</Words>
  <Application>Microsoft Office PowerPoint</Application>
  <PresentationFormat>Custom</PresentationFormat>
  <Paragraphs>315</Paragraphs>
  <Slides>24</Slides>
  <Notes>18</Notes>
  <HiddenSlides>0</HiddenSlides>
  <MMClips>0</MMClips>
  <ScaleCrop>false</ScaleCrop>
  <HeadingPairs>
    <vt:vector size="4" baseType="variant">
      <vt:variant>
        <vt:lpstr>Theme</vt:lpstr>
      </vt:variant>
      <vt:variant>
        <vt:i4>18</vt:i4>
      </vt:variant>
      <vt:variant>
        <vt:lpstr>Slide Titles</vt:lpstr>
      </vt:variant>
      <vt:variant>
        <vt:i4>24</vt:i4>
      </vt:variant>
    </vt:vector>
  </HeadingPairs>
  <TitlesOfParts>
    <vt:vector size="42" baseType="lpstr">
      <vt:lpstr>MS1444_Windows Azure Template 16x9_r08b</vt:lpstr>
      <vt:lpstr>White with Consolas font for code slides</vt:lpstr>
      <vt:lpstr>US_CIO_Enterprise_Summit_Template_16x9_Blue</vt:lpstr>
      <vt:lpstr>1_MS1444_Windows Azure Template 16x9_r08b</vt:lpstr>
      <vt:lpstr>2_MS1444_Windows Azure Template 16x9_r08b</vt:lpstr>
      <vt:lpstr>3_MS1444_Windows Azure Template 16x9_r08b</vt:lpstr>
      <vt:lpstr>4_MS1444_Windows Azure Template 16x9_r08b</vt:lpstr>
      <vt:lpstr>TechEd2012_WindowsAzure_Template_16x9</vt:lpstr>
      <vt:lpstr>Accent Color Transition Slides</vt:lpstr>
      <vt:lpstr>Windows_Azure_DevCamp_16x9_Template - FINAL2</vt:lpstr>
      <vt:lpstr>TR15_BO_CT_Template_16x9</vt:lpstr>
      <vt:lpstr>1_Accent Color Transition Slides</vt:lpstr>
      <vt:lpstr>1_White with Consolas font for code slides</vt:lpstr>
      <vt:lpstr>1_US_CIO_Enterprise_Summit_Template_16x9_Blue</vt:lpstr>
      <vt:lpstr>5_MS1444_Windows Azure Template 16x9_r08b</vt:lpstr>
      <vt:lpstr>6_MS1444_Windows Azure Template 16x9_r08b</vt:lpstr>
      <vt:lpstr>7_MS1444_Windows Azure Template 16x9_r08b</vt:lpstr>
      <vt:lpstr>8_MS1444_Windows Azure Template 16x9_r08b</vt:lpstr>
      <vt:lpstr>Windows Azure Migrating Applications and Workloads</vt:lpstr>
      <vt:lpstr>Agenda</vt:lpstr>
      <vt:lpstr>PowerPoint Presentation</vt:lpstr>
      <vt:lpstr>Migration Approaches</vt:lpstr>
      <vt:lpstr>Migrating a Multi-VM Application</vt:lpstr>
      <vt:lpstr>DEMO</vt:lpstr>
      <vt:lpstr>Virtual Machine Migration</vt:lpstr>
      <vt:lpstr>Migrating a Simple Virtual Machine</vt:lpstr>
      <vt:lpstr>DEMO</vt:lpstr>
      <vt:lpstr>DEMO</vt:lpstr>
      <vt:lpstr>PowerPoint Presentation</vt:lpstr>
      <vt:lpstr>Imaging VMs in the Cloud</vt:lpstr>
      <vt:lpstr>DEMO</vt:lpstr>
      <vt:lpstr>PowerPoint Presentation</vt:lpstr>
      <vt:lpstr>Windows Azure Virtual Network</vt:lpstr>
      <vt:lpstr>Domain Controller in the Cloud</vt:lpstr>
      <vt:lpstr>Cloud Services Configuration for AD</vt:lpstr>
      <vt:lpstr>DEMO</vt:lpstr>
      <vt:lpstr>PowerPoint Presentation</vt:lpstr>
      <vt:lpstr>Managing Windows Azure VMs</vt:lpstr>
      <vt:lpstr>Scripting Capabilities</vt:lpstr>
      <vt:lpstr>DEMO</vt:lpstr>
      <vt:lpstr>Summary</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Ganesh Srinivasan</dc:creator>
  <dc:description>Template: Greg Flowers, Artitudes Design
Formatting:
Event Date:
Event Location:
Audience Type:</dc:description>
  <cp:lastModifiedBy>Michael Washam</cp:lastModifiedBy>
  <cp:revision>543</cp:revision>
  <dcterms:created xsi:type="dcterms:W3CDTF">2012-02-06T18:28:07Z</dcterms:created>
  <dcterms:modified xsi:type="dcterms:W3CDTF">2012-09-25T15:52:01Z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